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61" r:id="rId5"/>
    <p:sldId id="259" r:id="rId6"/>
    <p:sldId id="260" r:id="rId7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4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>
        <p:scale>
          <a:sx n="125" d="100"/>
          <a:sy n="125" d="100"/>
        </p:scale>
        <p:origin x="142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7ECB0-8686-4601-A6AB-0BFC9D23D739}" type="datetimeFigureOut">
              <a:rPr lang="fr-FR" smtClean="0"/>
              <a:t>29/09/2020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33210-280B-4783-B563-277BE7B9CF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3769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008319"/>
            <a:ext cx="7772400" cy="1890584"/>
          </a:xfr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lang="en-US" sz="3600" b="1" dirty="0">
                <a:solidFill>
                  <a:srgbClr val="007484"/>
                </a:solidFill>
                <a:latin typeface="Merriweather Sans" panose="00000500000000000000" pitchFamily="2" charset="0"/>
                <a:ea typeface="Garamond" charset="0"/>
                <a:cs typeface="Garamond" charset="0"/>
              </a:defRPr>
            </a:lvl1pPr>
          </a:lstStyle>
          <a:p>
            <a:pPr marL="0" lvl="0" algn="ctr"/>
            <a:r>
              <a:rPr lang="fr-FR" dirty="0" smtClean="0"/>
              <a:t>Titre de la vidéo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9911-F98D-4F38-BE60-BDC0E19A96AF}" type="datetimeFigureOut">
              <a:rPr lang="fr-FR" smtClean="0"/>
              <a:t>29/09/2020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4307B-0DDF-4AB7-A137-D4525382A601}" type="slidenum">
              <a:rPr lang="fr-FR" smtClean="0"/>
              <a:t>‹N°›</a:t>
            </a:fld>
            <a:endParaRPr lang="fr-FR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143000" y="3194050"/>
            <a:ext cx="6858000" cy="94615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smtClean="0"/>
              <a:t>Nom de l’intervenant</a:t>
            </a:r>
            <a:endParaRPr lang="fr-FR" dirty="0"/>
          </a:p>
        </p:txBody>
      </p:sp>
      <p:sp>
        <p:nvSpPr>
          <p:cNvPr id="22" name="Espace réservé du texte 14"/>
          <p:cNvSpPr>
            <a:spLocks noGrp="1"/>
          </p:cNvSpPr>
          <p:nvPr>
            <p:ph type="body" sz="quarter" idx="15" hasCustomPrompt="1"/>
          </p:nvPr>
        </p:nvSpPr>
        <p:spPr>
          <a:xfrm>
            <a:off x="1143000" y="4435347"/>
            <a:ext cx="6858000" cy="946150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1" baseline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smtClean="0"/>
              <a:t>Informations sur l’intervenant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4654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2072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en-US" sz="3200" b="1" dirty="0">
                <a:solidFill>
                  <a:srgbClr val="007484"/>
                </a:solidFill>
                <a:latin typeface="Merriweather Sans" panose="00000500000000000000" pitchFamily="2" charset="0"/>
                <a:ea typeface="Garamond" charset="0"/>
                <a:cs typeface="Garamond" charset="0"/>
              </a:defRPr>
            </a:lvl1pPr>
          </a:lstStyle>
          <a:p>
            <a:pPr marL="0" lvl="0" algn="ctr"/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35881"/>
            <a:ext cx="7886700" cy="484108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>
                <a:solidFill>
                  <a:srgbClr val="007484"/>
                </a:solidFill>
                <a:latin typeface="Merriweather Sans" panose="00000500000000000000" pitchFamily="2" charset="0"/>
              </a:defRPr>
            </a:lvl1pPr>
            <a:lvl2pPr marL="457200" indent="0">
              <a:lnSpc>
                <a:spcPct val="100000"/>
              </a:lnSpc>
              <a:spcBef>
                <a:spcPts val="600"/>
              </a:spcBef>
              <a:buNone/>
              <a:defRPr>
                <a:solidFill>
                  <a:srgbClr val="007484"/>
                </a:solidFill>
                <a:latin typeface="Merriweather Sans" panose="00000500000000000000" pitchFamily="2" charset="0"/>
              </a:defRPr>
            </a:lvl2pPr>
            <a:lvl3pPr marL="914400" indent="0">
              <a:lnSpc>
                <a:spcPct val="100000"/>
              </a:lnSpc>
              <a:spcBef>
                <a:spcPts val="600"/>
              </a:spcBef>
              <a:buNone/>
              <a:defRPr>
                <a:solidFill>
                  <a:srgbClr val="007484"/>
                </a:solidFill>
                <a:latin typeface="Merriweather Sans" panose="00000500000000000000" pitchFamily="2" charset="0"/>
              </a:defRPr>
            </a:lvl3pPr>
            <a:lvl4pPr marL="1371600" indent="0">
              <a:lnSpc>
                <a:spcPct val="100000"/>
              </a:lnSpc>
              <a:spcBef>
                <a:spcPts val="600"/>
              </a:spcBef>
              <a:buNone/>
              <a:defRPr>
                <a:solidFill>
                  <a:srgbClr val="007484"/>
                </a:solidFill>
                <a:latin typeface="Merriweather Sans" panose="00000500000000000000" pitchFamily="2" charset="0"/>
              </a:defRPr>
            </a:lvl4pPr>
            <a:lvl5pPr marL="1828800" indent="0">
              <a:lnSpc>
                <a:spcPct val="100000"/>
              </a:lnSpc>
              <a:spcBef>
                <a:spcPts val="600"/>
              </a:spcBef>
              <a:buNone/>
              <a:defRPr>
                <a:solidFill>
                  <a:srgbClr val="007484"/>
                </a:solidFill>
                <a:latin typeface="Merriweather Sans" panose="00000500000000000000" pitchFamily="2" charset="0"/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9911-F98D-4F38-BE60-BDC0E19A96AF}" type="datetimeFigureOut">
              <a:rPr lang="fr-FR" smtClean="0"/>
              <a:t>29/09/2020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4307B-0DDF-4AB7-A137-D4525382A6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9329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552" y="970605"/>
            <a:ext cx="8748583" cy="720724"/>
          </a:xfr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lang="en-US" sz="2800" b="1" dirty="0">
                <a:solidFill>
                  <a:srgbClr val="007484"/>
                </a:solidFill>
                <a:latin typeface="Merriweather Sans" panose="00000500000000000000" pitchFamily="2" charset="0"/>
                <a:ea typeface="Garamond" charset="0"/>
                <a:cs typeface="Garamond" charset="0"/>
              </a:defRPr>
            </a:lvl1pPr>
          </a:lstStyle>
          <a:p>
            <a:pPr marL="0" lvl="0" algn="ctr"/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553" y="1909119"/>
            <a:ext cx="8748583" cy="401534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400">
                <a:solidFill>
                  <a:srgbClr val="007484"/>
                </a:solidFill>
                <a:latin typeface="Merriweather Sans" panose="00000500000000000000" pitchFamily="2" charset="0"/>
              </a:defRPr>
            </a:lvl1pPr>
            <a:lvl2pPr marL="457200" indent="0">
              <a:lnSpc>
                <a:spcPct val="100000"/>
              </a:lnSpc>
              <a:spcBef>
                <a:spcPts val="600"/>
              </a:spcBef>
              <a:buNone/>
              <a:defRPr sz="2000">
                <a:solidFill>
                  <a:srgbClr val="007484"/>
                </a:solidFill>
                <a:latin typeface="Merriweather Sans" panose="00000500000000000000" pitchFamily="2" charset="0"/>
              </a:defRPr>
            </a:lvl2pPr>
            <a:lvl3pPr marL="914400" indent="0">
              <a:lnSpc>
                <a:spcPct val="100000"/>
              </a:lnSpc>
              <a:spcBef>
                <a:spcPts val="600"/>
              </a:spcBef>
              <a:buNone/>
              <a:defRPr sz="1800">
                <a:solidFill>
                  <a:srgbClr val="007484"/>
                </a:solidFill>
                <a:latin typeface="Merriweather Sans" panose="00000500000000000000" pitchFamily="2" charset="0"/>
              </a:defRPr>
            </a:lvl3pPr>
            <a:lvl4pPr marL="1371600" indent="0">
              <a:lnSpc>
                <a:spcPct val="100000"/>
              </a:lnSpc>
              <a:spcBef>
                <a:spcPts val="600"/>
              </a:spcBef>
              <a:buNone/>
              <a:defRPr sz="1600">
                <a:solidFill>
                  <a:srgbClr val="007484"/>
                </a:solidFill>
                <a:latin typeface="Merriweather Sans" panose="00000500000000000000" pitchFamily="2" charset="0"/>
              </a:defRPr>
            </a:lvl4pPr>
            <a:lvl5pPr marL="1828800" indent="0">
              <a:lnSpc>
                <a:spcPct val="100000"/>
              </a:lnSpc>
              <a:spcBef>
                <a:spcPts val="600"/>
              </a:spcBef>
              <a:buNone/>
              <a:defRPr sz="1600">
                <a:solidFill>
                  <a:srgbClr val="007484"/>
                </a:solidFill>
                <a:latin typeface="Merriweather Sans" panose="00000500000000000000" pitchFamily="2" charset="0"/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9911-F98D-4F38-BE60-BDC0E19A96AF}" type="datetimeFigureOut">
              <a:rPr lang="fr-FR" smtClean="0"/>
              <a:t>29/09/2020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4307B-0DDF-4AB7-A137-D4525382A601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1" y="1"/>
            <a:ext cx="9144000" cy="834080"/>
          </a:xfrm>
          <a:prstGeom prst="rect">
            <a:avLst/>
          </a:prstGeom>
          <a:pattFill prst="ltUpDiag">
            <a:fgClr>
              <a:schemeClr val="accent3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1" y="6060988"/>
            <a:ext cx="9144000" cy="797011"/>
          </a:xfrm>
          <a:prstGeom prst="rect">
            <a:avLst/>
          </a:prstGeom>
          <a:pattFill prst="ltUpDiag">
            <a:fgClr>
              <a:schemeClr val="accent3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832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200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3200" b="1" dirty="0">
                <a:solidFill>
                  <a:srgbClr val="007484"/>
                </a:solidFill>
                <a:latin typeface="Merriweather Sans" panose="00000500000000000000" pitchFamily="2" charset="0"/>
                <a:ea typeface="Garamond" charset="0"/>
                <a:cs typeface="Garamond" charset="0"/>
              </a:defRPr>
            </a:lvl1pPr>
          </a:lstStyle>
          <a:p>
            <a:pPr marL="0" lvl="0" algn="ctr">
              <a:lnSpc>
                <a:spcPct val="0"/>
              </a:lnSpc>
            </a:pPr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25139"/>
            <a:ext cx="3886200" cy="48420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r-FR" sz="2400" dirty="0" smtClean="0">
                <a:solidFill>
                  <a:srgbClr val="007484"/>
                </a:solidFill>
                <a:latin typeface="Merriweather Sans" panose="00000500000000000000" pitchFamily="2" charset="0"/>
              </a:defRPr>
            </a:lvl1pPr>
            <a:lvl2pPr>
              <a:defRPr lang="fr-FR" sz="2000" dirty="0" smtClean="0">
                <a:solidFill>
                  <a:srgbClr val="007484"/>
                </a:solidFill>
                <a:latin typeface="Merriweather Sans" panose="00000500000000000000" pitchFamily="2" charset="0"/>
              </a:defRPr>
            </a:lvl2pPr>
            <a:lvl3pPr>
              <a:defRPr lang="fr-FR" sz="1800" dirty="0" smtClean="0">
                <a:solidFill>
                  <a:srgbClr val="007484"/>
                </a:solidFill>
                <a:latin typeface="Merriweather Sans" panose="00000500000000000000" pitchFamily="2" charset="0"/>
              </a:defRPr>
            </a:lvl3pPr>
            <a:lvl4pPr>
              <a:defRPr lang="fr-FR" sz="1600" dirty="0" smtClean="0">
                <a:solidFill>
                  <a:srgbClr val="007484"/>
                </a:solidFill>
                <a:latin typeface="Merriweather Sans" panose="00000500000000000000" pitchFamily="2" charset="0"/>
              </a:defRPr>
            </a:lvl4pPr>
            <a:lvl5pPr>
              <a:defRPr lang="en-US" sz="1600" dirty="0">
                <a:solidFill>
                  <a:srgbClr val="007484"/>
                </a:solidFill>
                <a:latin typeface="Merriweather Sans" panose="00000500000000000000" pitchFamily="2" charset="0"/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25139"/>
            <a:ext cx="3886200" cy="485182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r-FR" sz="2400" smtClean="0">
                <a:solidFill>
                  <a:srgbClr val="007484"/>
                </a:solidFill>
                <a:latin typeface="Merriweather Sans" panose="00000500000000000000" pitchFamily="2" charset="0"/>
              </a:defRPr>
            </a:lvl1pPr>
            <a:lvl2pPr>
              <a:defRPr lang="fr-FR" sz="2000" smtClean="0">
                <a:solidFill>
                  <a:srgbClr val="007484"/>
                </a:solidFill>
                <a:latin typeface="Merriweather Sans" panose="00000500000000000000" pitchFamily="2" charset="0"/>
              </a:defRPr>
            </a:lvl2pPr>
            <a:lvl3pPr>
              <a:defRPr lang="fr-FR" sz="1800" smtClean="0">
                <a:solidFill>
                  <a:srgbClr val="007484"/>
                </a:solidFill>
                <a:latin typeface="Merriweather Sans" panose="00000500000000000000" pitchFamily="2" charset="0"/>
              </a:defRPr>
            </a:lvl3pPr>
            <a:lvl4pPr>
              <a:defRPr lang="fr-FR" sz="1600" smtClean="0">
                <a:solidFill>
                  <a:srgbClr val="007484"/>
                </a:solidFill>
                <a:latin typeface="Merriweather Sans" panose="00000500000000000000" pitchFamily="2" charset="0"/>
              </a:defRPr>
            </a:lvl4pPr>
            <a:lvl5pPr>
              <a:defRPr lang="en-US" sz="1600" dirty="0">
                <a:solidFill>
                  <a:srgbClr val="007484"/>
                </a:solidFill>
                <a:latin typeface="Merriweather Sans" panose="00000500000000000000" pitchFamily="2" charset="0"/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9911-F98D-4F38-BE60-BDC0E19A96AF}" type="datetimeFigureOut">
              <a:rPr lang="fr-FR" smtClean="0"/>
              <a:t>29/09/2020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4307B-0DDF-4AB7-A137-D4525382A6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3623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200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3200" b="1" dirty="0">
                <a:solidFill>
                  <a:srgbClr val="007484"/>
                </a:solidFill>
                <a:latin typeface="Merriweather Sans" panose="00000500000000000000" pitchFamily="2" charset="0"/>
                <a:ea typeface="Garamond" charset="0"/>
                <a:cs typeface="Garamond" charset="0"/>
              </a:defRPr>
            </a:lvl1pPr>
          </a:lstStyle>
          <a:p>
            <a:pPr marL="0" lvl="0" algn="ctr">
              <a:lnSpc>
                <a:spcPct val="0"/>
              </a:lnSpc>
            </a:pPr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9911-F98D-4F38-BE60-BDC0E19A96AF}" type="datetimeFigureOut">
              <a:rPr lang="fr-FR" smtClean="0"/>
              <a:t>29/09/2020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4307B-0DDF-4AB7-A137-D4525382A6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2634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9911-F98D-4F38-BE60-BDC0E19A96AF}" type="datetimeFigureOut">
              <a:rPr lang="fr-FR" smtClean="0"/>
              <a:t>29/09/2020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4307B-0DDF-4AB7-A137-D4525382A6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3045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1594-B5A9-5645-BBF2-D27AF556F4E6}" type="datetimeFigureOut">
              <a:rPr lang="fr-FR" smtClean="0"/>
              <a:t>29/09/2020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6A4D-D13B-FE42-9102-F92C9775F0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8636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F9911-F98D-4F38-BE60-BDC0E19A96AF}" type="datetimeFigureOut">
              <a:rPr lang="fr-FR" smtClean="0"/>
              <a:t>29/09/2020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4307B-0DDF-4AB7-A137-D4525382A6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88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8" r:id="rId3"/>
    <p:sldLayoutId id="2147483664" r:id="rId4"/>
    <p:sldLayoutId id="2147483666" r:id="rId5"/>
    <p:sldLayoutId id="2147483667" r:id="rId6"/>
    <p:sldLayoutId id="2147483669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u="none" kern="1200">
          <a:solidFill>
            <a:srgbClr val="007484"/>
          </a:solidFill>
          <a:latin typeface="Merriweather Sans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7484"/>
          </a:solidFill>
          <a:latin typeface="Merriweather Sans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rgbClr val="007484"/>
          </a:solidFill>
          <a:latin typeface="Merriweather Sans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7484"/>
          </a:solidFill>
          <a:latin typeface="Merriweather Sans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7484"/>
          </a:solidFill>
          <a:latin typeface="Merriweather Sans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7484"/>
          </a:solidFill>
          <a:latin typeface="Merriweather Sans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fr-FR" dirty="0" err="1"/>
              <a:t>Ecomobicoin</a:t>
            </a:r>
            <a:r>
              <a:rPr lang="fr-FR" dirty="0"/>
              <a:t/>
            </a:r>
            <a:br>
              <a:rPr lang="fr-FR" dirty="0"/>
            </a:br>
            <a:r>
              <a:rPr lang="fr-FR" sz="2800" dirty="0"/>
              <a:t>Une crypto </a:t>
            </a:r>
            <a:r>
              <a:rPr lang="fr-FR" sz="2800" dirty="0" smtClean="0"/>
              <a:t>monnaie </a:t>
            </a:r>
            <a:r>
              <a:rPr lang="fr-FR" sz="2800" dirty="0"/>
              <a:t>au service de la mobilité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Pascal </a:t>
            </a:r>
            <a:r>
              <a:rPr lang="fr-FR" dirty="0" smtClean="0"/>
              <a:t>LAFOURCADE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FR" dirty="0" smtClean="0"/>
              <a:t>Université Clermont Auvergne - LIMOS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086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révolution </a:t>
            </a:r>
            <a:r>
              <a:rPr lang="fr-FR" dirty="0" smtClean="0"/>
              <a:t>Bitcoin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B309009-4A89-C34E-9909-AB8E6B9E1617}"/>
              </a:ext>
            </a:extLst>
          </p:cNvPr>
          <p:cNvSpPr txBox="1"/>
          <p:nvPr/>
        </p:nvSpPr>
        <p:spPr>
          <a:xfrm>
            <a:off x="2398067" y="2011167"/>
            <a:ext cx="13260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 smtClean="0">
                <a:solidFill>
                  <a:srgbClr val="007484"/>
                </a:solidFill>
              </a:rPr>
              <a:t>2009</a:t>
            </a:r>
            <a:endParaRPr lang="fr-FR" sz="4400" b="1" dirty="0">
              <a:solidFill>
                <a:srgbClr val="007484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563266"/>
            <a:ext cx="1665242" cy="166524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176" y="3016898"/>
            <a:ext cx="5337110" cy="355807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6" t="6956" r="3977" b="5758"/>
          <a:stretch/>
        </p:blipFill>
        <p:spPr>
          <a:xfrm>
            <a:off x="852295" y="4635177"/>
            <a:ext cx="3091544" cy="193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21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26" y="2380886"/>
            <a:ext cx="2979574" cy="297957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6210" y="993388"/>
            <a:ext cx="7886700" cy="720724"/>
          </a:xfrm>
        </p:spPr>
        <p:txBody>
          <a:bodyPr/>
          <a:lstStyle/>
          <a:p>
            <a:r>
              <a:rPr lang="fr-FR" dirty="0"/>
              <a:t>Preuve de </a:t>
            </a:r>
            <a:r>
              <a:rPr lang="fr-FR" dirty="0" smtClean="0"/>
              <a:t>Comportement</a:t>
            </a:r>
            <a:endParaRPr lang="fr-FR" dirty="0"/>
          </a:p>
        </p:txBody>
      </p:sp>
      <p:grpSp>
        <p:nvGrpSpPr>
          <p:cNvPr id="8" name="Groupe 7"/>
          <p:cNvGrpSpPr/>
          <p:nvPr/>
        </p:nvGrpSpPr>
        <p:grpSpPr>
          <a:xfrm>
            <a:off x="842848" y="2855447"/>
            <a:ext cx="3286346" cy="1583748"/>
            <a:chOff x="2161590" y="3198521"/>
            <a:chExt cx="4533481" cy="2184765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C0464B81-ED02-B340-9658-56A585C9DA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61590" y="3198521"/>
              <a:ext cx="2372666" cy="2184765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BC5BED08-6B8B-6345-972E-693A2D6165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2671" y="3885913"/>
              <a:ext cx="1422400" cy="1422401"/>
            </a:xfrm>
            <a:prstGeom prst="rect">
              <a:avLst/>
            </a:prstGeom>
          </p:spPr>
        </p:pic>
      </p:grpSp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579" y="3110280"/>
            <a:ext cx="4588160" cy="15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45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4773E5B-7535-9D45-A5D5-9740CB36A9DD}"/>
              </a:ext>
            </a:extLst>
          </p:cNvPr>
          <p:cNvSpPr txBox="1"/>
          <p:nvPr/>
        </p:nvSpPr>
        <p:spPr>
          <a:xfrm>
            <a:off x="444029" y="811288"/>
            <a:ext cx="5913228" cy="11079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400">
              <a:lnSpc>
                <a:spcPct val="100000"/>
              </a:lnSpc>
              <a:spcBef>
                <a:spcPct val="0"/>
              </a:spcBef>
              <a:buNone/>
              <a:defRPr lang="en-US" sz="3200" b="1" i="0" u="none" dirty="0">
                <a:solidFill>
                  <a:srgbClr val="007484"/>
                </a:solidFill>
                <a:latin typeface="Merriweather Sans" panose="00000500000000000000" pitchFamily="2" charset="0"/>
                <a:ea typeface="Garamond" charset="0"/>
                <a:cs typeface="Garamond" charset="0"/>
              </a:defRPr>
            </a:lvl1pPr>
          </a:lstStyle>
          <a:p>
            <a:r>
              <a:rPr lang="fr-FR" dirty="0"/>
              <a:t>Mobilité Eco Responsable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9" t="15601" r="20703" b="17098"/>
          <a:stretch/>
        </p:blipFill>
        <p:spPr>
          <a:xfrm>
            <a:off x="3232891" y="2415243"/>
            <a:ext cx="1036930" cy="118187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" t="57959" r="56165"/>
          <a:stretch/>
        </p:blipFill>
        <p:spPr>
          <a:xfrm>
            <a:off x="2076979" y="2515016"/>
            <a:ext cx="706581" cy="94380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594" y="4013098"/>
            <a:ext cx="1010878" cy="101716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1" t="5689" r="18232" b="5285"/>
          <a:stretch/>
        </p:blipFill>
        <p:spPr>
          <a:xfrm>
            <a:off x="523875" y="4013098"/>
            <a:ext cx="1021163" cy="957047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8" r="19269" b="4572"/>
          <a:stretch/>
        </p:blipFill>
        <p:spPr>
          <a:xfrm>
            <a:off x="3311028" y="3912637"/>
            <a:ext cx="1063261" cy="1110848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29" y="2369993"/>
            <a:ext cx="1183619" cy="1183619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7" r="29908"/>
          <a:stretch/>
        </p:blipFill>
        <p:spPr>
          <a:xfrm>
            <a:off x="4858139" y="2410490"/>
            <a:ext cx="4032627" cy="261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30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Trace GPS = </a:t>
            </a:r>
            <a:r>
              <a:rPr lang="fr-FR" dirty="0" err="1"/>
              <a:t>EcoMobiCoin</a:t>
            </a:r>
            <a:r>
              <a:rPr lang="fr-FR" dirty="0"/>
              <a:t>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FCB143D-382C-EC42-A92F-3E8532EBE196}"/>
              </a:ext>
            </a:extLst>
          </p:cNvPr>
          <p:cNvSpPr txBox="1"/>
          <p:nvPr/>
        </p:nvSpPr>
        <p:spPr>
          <a:xfrm>
            <a:off x="0" y="4192537"/>
            <a:ext cx="576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7484"/>
                </a:solidFill>
              </a:rPr>
              <a:t>Preuve de déplacement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11"/>
            <a:ext cx="3316905" cy="232916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067" y="3029338"/>
            <a:ext cx="5224966" cy="284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29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/>
              <a:t>Valoriser les </a:t>
            </a:r>
            <a:r>
              <a:rPr lang="fr-FR" sz="2800" dirty="0" smtClean="0"/>
              <a:t>comportements </a:t>
            </a:r>
            <a:r>
              <a:rPr lang="fr-FR" sz="2800" dirty="0"/>
              <a:t>vertueux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43" y="1508838"/>
            <a:ext cx="7025914" cy="468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64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15&quot;&gt;&lt;/object&gt;&lt;object type=&quot;2&quot; unique_id=&quot;10016&quot;&gt;&lt;object type=&quot;3&quot; unique_id=&quot;10262&quot;&gt;&lt;property id=&quot;20148&quot; value=&quot;5&quot;/&gt;&lt;property id=&quot;20300&quot; value=&quot;Diapositive 1 - &amp;quot;Ecomobicoin Une crypto monnaie au service de la mobilité&amp;quot;&quot;/&gt;&lt;property id=&quot;20307&quot; value=&quot;256&quot;/&gt;&lt;/object&gt;&lt;object type=&quot;3&quot; unique_id=&quot;10272&quot;&gt;&lt;property id=&quot;20148&quot; value=&quot;5&quot;/&gt;&lt;property id=&quot;20300&quot; value=&quot;Diapositive 2 - &amp;quot;La révolution Bitcoin&amp;quot;&quot;/&gt;&lt;property id=&quot;20307&quot; value=&quot;257&quot;/&gt;&lt;/object&gt;&lt;object type=&quot;3&quot; unique_id=&quot;10646&quot;&gt;&lt;property id=&quot;20148&quot; value=&quot;5&quot;/&gt;&lt;property id=&quot;20300&quot; value=&quot;Diapositive 3 - &amp;quot;Preuve de Comportement&amp;quot;&quot;/&gt;&lt;property id=&quot;20307&quot; value=&quot;258&quot;/&gt;&lt;/object&gt;&lt;object type=&quot;3&quot; unique_id=&quot;10647&quot;&gt;&lt;property id=&quot;20148&quot; value=&quot;5&quot;/&gt;&lt;property id=&quot;20300&quot; value=&quot;Diapositive 5 - &amp;quot;Trace GPS = EcoMobiCoin &amp;quot;&quot;/&gt;&lt;property id=&quot;20307&quot; value=&quot;259&quot;/&gt;&lt;/object&gt;&lt;object type=&quot;3&quot; unique_id=&quot;10648&quot;&gt;&lt;property id=&quot;20148&quot; value=&quot;5&quot;/&gt;&lt;property id=&quot;20300&quot; value=&quot;Diapositive 6 - &amp;quot;Valoriser les comportements vertueux&amp;quot;&quot;/&gt;&lt;property id=&quot;20307&quot; value=&quot;260&quot;/&gt;&lt;/object&gt;&lt;object type=&quot;3&quot; unique_id=&quot;10685&quot;&gt;&lt;property id=&quot;20148&quot; value=&quot;5&quot;/&gt;&lt;property id=&quot;20300&quot; value=&quot;Diapositive 4&quot;/&gt;&lt;property id=&quot;20307&quot; value=&quot;26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428</TotalTime>
  <Words>38</Words>
  <Application>Microsoft Office PowerPoint</Application>
  <PresentationFormat>Affichage à l'écran (4:3)</PresentationFormat>
  <Paragraphs>10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Garamond</vt:lpstr>
      <vt:lpstr>Merriweather Sans</vt:lpstr>
      <vt:lpstr>Thème Office</vt:lpstr>
      <vt:lpstr>Ecomobicoin Une crypto monnaie au service de la mobilité</vt:lpstr>
      <vt:lpstr>La révolution Bitcoin</vt:lpstr>
      <vt:lpstr>Preuve de Comportement</vt:lpstr>
      <vt:lpstr>Présentation PowerPoint</vt:lpstr>
      <vt:lpstr>Trace GPS = EcoMobiCoin </vt:lpstr>
      <vt:lpstr>Valoriser les comportements vertueux</vt:lpstr>
    </vt:vector>
  </TitlesOfParts>
  <Company>UCA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Développer l’estime et la confiance en soi  à travers une transformation des pratiques d’évaluation</dc:title>
  <dc:creator>Arnaud Mouzat</dc:creator>
  <cp:lastModifiedBy>Arnaud Mouzat</cp:lastModifiedBy>
  <cp:revision>44</cp:revision>
  <dcterms:created xsi:type="dcterms:W3CDTF">2020-06-03T12:36:58Z</dcterms:created>
  <dcterms:modified xsi:type="dcterms:W3CDTF">2020-09-29T12:16:34Z</dcterms:modified>
</cp:coreProperties>
</file>