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26.jpg" ContentType="image/png"/>
  <Override PartName="/ppt/media/image28.jpg" ContentType="image/png"/>
  <Override PartName="/ppt/media/image29.jpg" ContentType="image/png"/>
  <Override PartName="/ppt/media/image31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95" r:id="rId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94"/>
  </p:normalViewPr>
  <p:slideViewPr>
    <p:cSldViewPr snapToGrid="0">
      <p:cViewPr varScale="1">
        <p:scale>
          <a:sx n="121" d="100"/>
          <a:sy n="121" d="100"/>
        </p:scale>
        <p:origin x="30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5ED11E-D981-FDB7-6FD2-50C75A0CE4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7B47772-642F-021B-74C7-0885B83335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C3C3B57-898A-5747-178D-BD27FC9F4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4B421-4126-664D-ADF9-6E7B5AF608E1}" type="datetimeFigureOut">
              <a:rPr lang="fr-FR" smtClean="0"/>
              <a:t>25/03/2023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7706F8D-F0B0-1383-33D5-7092CB107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0673E1E-C42B-7B32-969E-1B9A507CB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B2909-B1E0-F647-A35E-3FA7D839AB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6696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A2D466-8BC8-731F-F963-AAC7BE842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69A3039-4318-8F98-2534-F4D2535F40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97E006C-2913-2518-E034-47377A076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4B421-4126-664D-ADF9-6E7B5AF608E1}" type="datetimeFigureOut">
              <a:rPr lang="fr-FR" smtClean="0"/>
              <a:t>25/03/2023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D397B70-8DE9-1CB9-46E8-2EA925B7A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D8ECFA7-F325-A9EA-62BE-11C74A89A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B2909-B1E0-F647-A35E-3FA7D839AB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1398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ABBEB9E2-4C93-A8F7-CC9E-AC88D5EBA8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9B9D526-781F-4F5A-5724-F2C594F2E2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B3F2B73-8385-681E-F8EE-7422CBB3E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4B421-4126-664D-ADF9-6E7B5AF608E1}" type="datetimeFigureOut">
              <a:rPr lang="fr-FR" smtClean="0"/>
              <a:t>25/03/2023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2151406-D6AE-BB3A-9397-69B843642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D31CD1F-50C1-811F-1096-34E884E3D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B2909-B1E0-F647-A35E-3FA7D839AB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4331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CBBFD2-3F50-0098-8F8D-0D46BDBE3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57CEA33-AB51-B0E1-6EAE-1AE7653070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D3C07C7-A2F9-09D1-9A1E-0DB34AB02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4B421-4126-664D-ADF9-6E7B5AF608E1}" type="datetimeFigureOut">
              <a:rPr lang="fr-FR" smtClean="0"/>
              <a:t>25/03/2023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C8D5099-F2BB-20D3-F0C6-FBF09A467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83EC427-9F56-BDD5-0390-8C4D92D64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B2909-B1E0-F647-A35E-3FA7D839AB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7421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7F47472-A0B3-81A6-75B4-3E1E4C263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567A9BE-6BC3-D1DF-94EF-FCC1DBD8A4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591512E-E9F7-A1E1-29E7-EB3FCD0F4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4B421-4126-664D-ADF9-6E7B5AF608E1}" type="datetimeFigureOut">
              <a:rPr lang="fr-FR" smtClean="0"/>
              <a:t>25/03/2023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1D8F6A5-8868-D309-D558-DC12F5597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68B1409-0DB5-26B9-4108-6F0FCE3E6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B2909-B1E0-F647-A35E-3FA7D839AB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5603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BCDE813-7BCA-75F4-8329-C7BCC7A77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7E1EB8B-DE2B-256F-2A7B-366829D1C9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5616435-D53D-606D-C612-9A6CB89F86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3E373CA-ABE9-33CC-FE38-F57C0D88C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4B421-4126-664D-ADF9-6E7B5AF608E1}" type="datetimeFigureOut">
              <a:rPr lang="fr-FR" smtClean="0"/>
              <a:t>25/03/2023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E0567CE-9AFD-1796-7E65-9C9520B3F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41C7FB3-2A91-88FC-773F-CA5B8DCA9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B2909-B1E0-F647-A35E-3FA7D839AB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8309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F72CECE-C92C-F208-7574-CC7327E76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F167335-9D9A-3B4C-9D4E-DCE37E9F88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D360712-14CF-9FC9-F860-3358D07C0B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6099AA3-8F02-B37F-3F56-9ADBEEC5AE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AE2FC341-EC41-09FB-C29F-48747D0D82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F697E4FB-52D2-4B32-3E17-FBCC4AE57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4B421-4126-664D-ADF9-6E7B5AF608E1}" type="datetimeFigureOut">
              <a:rPr lang="fr-FR" smtClean="0"/>
              <a:t>25/03/2023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95B9C5B-1004-2D9F-2901-53010C8B7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EEDE223-504C-B798-BF06-AEFD14494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B2909-B1E0-F647-A35E-3FA7D839AB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3022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85FACEC-A984-9CAE-8B07-33D0CC60C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FF1EF1E-A855-20F4-6AEC-529262CEF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4B421-4126-664D-ADF9-6E7B5AF608E1}" type="datetimeFigureOut">
              <a:rPr lang="fr-FR" smtClean="0"/>
              <a:t>25/03/2023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BB7E05A-4C1C-8403-E896-E7745754B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3B405C8-6C36-373D-1233-2861B9B20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B2909-B1E0-F647-A35E-3FA7D839AB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2132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701F664-2BF8-2F11-77BD-F148A2DFA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4B421-4126-664D-ADF9-6E7B5AF608E1}" type="datetimeFigureOut">
              <a:rPr lang="fr-FR" smtClean="0"/>
              <a:t>25/03/2023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F4F07FD-84DA-CF7B-FC79-47C9B7B40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CDCBA01-4CAD-7266-7BBE-688E870C2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B2909-B1E0-F647-A35E-3FA7D839AB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0136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C113B5-4097-B8F6-8F7B-76B2B8F2C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EE5560C-6296-4510-5CB8-ED0970D747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B2BFF2D-7857-D9F1-023F-A579966691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43BBC86-F8A7-393E-81AE-CE8DF7C26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4B421-4126-664D-ADF9-6E7B5AF608E1}" type="datetimeFigureOut">
              <a:rPr lang="fr-FR" smtClean="0"/>
              <a:t>25/03/2023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9BDD359-55B5-CC6B-AA69-2140EC713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E3F9C3D-C471-8004-DEE4-605A0D83F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B2909-B1E0-F647-A35E-3FA7D839AB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5727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421357-A849-44FB-6824-B0AFB121D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BABF7F13-9AE0-B3AC-2288-DB59343343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2A28E38-726E-F660-3906-6C0C94C778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8D9042A-DBB2-6FDA-0A8E-E86BD4946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4B421-4126-664D-ADF9-6E7B5AF608E1}" type="datetimeFigureOut">
              <a:rPr lang="fr-FR" smtClean="0"/>
              <a:t>25/03/2023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5BC8186-99FB-363C-488C-BFFCDC2AB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949B1AA-D0C6-A27D-A462-22380B9E4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B2909-B1E0-F647-A35E-3FA7D839AB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1636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1CA9473-CE60-E391-56CF-82466D3DF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9DE5A46-F87D-E672-C086-EA08E02E01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0DFED7C-8086-F0EA-4393-166D68A24C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14B421-4126-664D-ADF9-6E7B5AF608E1}" type="datetimeFigureOut">
              <a:rPr lang="fr-FR" smtClean="0"/>
              <a:t>25/03/2023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0BFA91A-7EE1-D346-8750-9E39629CEE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1A96326-F8F4-4C00-B716-78EA958EB4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0B2909-B1E0-F647-A35E-3FA7D839AB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1035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jpg"/><Relationship Id="rId5" Type="http://schemas.openxmlformats.org/officeDocument/2006/relationships/image" Target="../media/image4.png"/><Relationship Id="rId10" Type="http://schemas.openxmlformats.org/officeDocument/2006/relationships/image" Target="../media/image9.jp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29.jpg"/><Relationship Id="rId3" Type="http://schemas.openxmlformats.org/officeDocument/2006/relationships/image" Target="../media/image14.png"/><Relationship Id="rId21" Type="http://schemas.openxmlformats.org/officeDocument/2006/relationships/image" Target="../media/image32.png"/><Relationship Id="rId7" Type="http://schemas.openxmlformats.org/officeDocument/2006/relationships/image" Target="../media/image18.png"/><Relationship Id="rId12" Type="http://schemas.openxmlformats.org/officeDocument/2006/relationships/image" Target="../media/image23.jpg"/><Relationship Id="rId17" Type="http://schemas.openxmlformats.org/officeDocument/2006/relationships/image" Target="../media/image28.jpg"/><Relationship Id="rId2" Type="http://schemas.openxmlformats.org/officeDocument/2006/relationships/image" Target="../media/image13.JPG"/><Relationship Id="rId16" Type="http://schemas.openxmlformats.org/officeDocument/2006/relationships/image" Target="../media/image27.jpg"/><Relationship Id="rId20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jpeg"/><Relationship Id="rId5" Type="http://schemas.openxmlformats.org/officeDocument/2006/relationships/image" Target="../media/image16.png"/><Relationship Id="rId15" Type="http://schemas.openxmlformats.org/officeDocument/2006/relationships/image" Target="../media/image26.jpg"/><Relationship Id="rId23" Type="http://schemas.openxmlformats.org/officeDocument/2006/relationships/image" Target="../media/image34.png"/><Relationship Id="rId10" Type="http://schemas.openxmlformats.org/officeDocument/2006/relationships/image" Target="../media/image21.png"/><Relationship Id="rId19" Type="http://schemas.openxmlformats.org/officeDocument/2006/relationships/image" Target="../media/image30.jp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Relationship Id="rId22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397B466-1887-882B-DA14-E02BF43661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7514"/>
            <a:ext cx="11762509" cy="1017980"/>
          </a:xfrm>
        </p:spPr>
        <p:txBody>
          <a:bodyPr>
            <a:normAutofit/>
          </a:bodyPr>
          <a:lstStyle/>
          <a:p>
            <a:pPr algn="l"/>
            <a:r>
              <a:rPr lang="fr-FR" sz="2400" b="1" dirty="0"/>
              <a:t>SEVERITAS (2021-2024)</a:t>
            </a:r>
            <a:r>
              <a:rPr lang="fr-FR" sz="2400" dirty="0"/>
              <a:t> : </a:t>
            </a:r>
            <a:r>
              <a:rPr lang="fr-FR" sz="2400" b="0" i="0" dirty="0">
                <a:solidFill>
                  <a:srgbClr val="686868"/>
                </a:solidFill>
                <a:effectLst/>
                <a:latin typeface="Merriweather" panose="020F0502020204030204" pitchFamily="34" charset="0"/>
              </a:rPr>
              <a:t>Secure and </a:t>
            </a:r>
            <a:r>
              <a:rPr lang="fr-FR" sz="2400" b="0" i="0" dirty="0" err="1">
                <a:solidFill>
                  <a:srgbClr val="686868"/>
                </a:solidFill>
                <a:effectLst/>
                <a:latin typeface="Merriweather" panose="020F0502020204030204" pitchFamily="34" charset="0"/>
              </a:rPr>
              <a:t>Verifiable</a:t>
            </a:r>
            <a:r>
              <a:rPr lang="fr-FR" sz="2400" b="0" i="0" dirty="0">
                <a:solidFill>
                  <a:srgbClr val="686868"/>
                </a:solidFill>
                <a:effectLst/>
                <a:latin typeface="Merriweather" panose="020F0502020204030204" pitchFamily="34" charset="0"/>
              </a:rPr>
              <a:t> Test and </a:t>
            </a:r>
            <a:r>
              <a:rPr lang="fr-FR" sz="2400" b="0" i="0" dirty="0" err="1">
                <a:solidFill>
                  <a:srgbClr val="686868"/>
                </a:solidFill>
                <a:effectLst/>
                <a:latin typeface="Merriweather" panose="020F0502020204030204" pitchFamily="34" charset="0"/>
              </a:rPr>
              <a:t>Assessment</a:t>
            </a:r>
            <a:r>
              <a:rPr lang="fr-FR" sz="2400" b="0" i="0" dirty="0">
                <a:solidFill>
                  <a:srgbClr val="686868"/>
                </a:solidFill>
                <a:effectLst/>
                <a:latin typeface="Merriweather" panose="020F0502020204030204" pitchFamily="34" charset="0"/>
              </a:rPr>
              <a:t> </a:t>
            </a:r>
            <a:r>
              <a:rPr lang="fr-FR" sz="2400" b="0" i="0" dirty="0" err="1">
                <a:solidFill>
                  <a:srgbClr val="686868"/>
                </a:solidFill>
                <a:effectLst/>
                <a:latin typeface="Merriweather" panose="020F0502020204030204" pitchFamily="34" charset="0"/>
              </a:rPr>
              <a:t>Systems</a:t>
            </a:r>
            <a:endParaRPr lang="fr-FR" sz="24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7299858-808E-EFA6-AB20-9A760E1331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9256" y="597650"/>
            <a:ext cx="1872744" cy="1872744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6421689F-FFF1-1D3C-5D92-A0F6B3E88D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588" y="5223641"/>
            <a:ext cx="2015731" cy="123621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E75998B4-F69D-3C12-7477-CFF89AE8FE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7739" y="5231660"/>
            <a:ext cx="1142383" cy="1104996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C20285B4-6529-DE24-4B80-9312994C75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30220" y="4844838"/>
            <a:ext cx="1782037" cy="1782037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1953280E-0667-6D5F-04BF-28FC34A1DE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58703" y="5186528"/>
            <a:ext cx="1273243" cy="116316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24466C25-8131-5F61-590A-A1C40A09ED1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68211" y="4951350"/>
            <a:ext cx="1633516" cy="1633516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AB2FA994-7CC4-E344-8D2C-A016C752311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34836" y="1184627"/>
            <a:ext cx="2700267" cy="698790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F6E24CB0-DB34-3439-9EE2-6087935C433D}"/>
              </a:ext>
            </a:extLst>
          </p:cNvPr>
          <p:cNvSpPr txBox="1"/>
          <p:nvPr/>
        </p:nvSpPr>
        <p:spPr>
          <a:xfrm>
            <a:off x="445335" y="1478636"/>
            <a:ext cx="67499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/>
              <a:t>Vérification automatique de protocoles d’E-examen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4ED6D7DB-6242-0242-F9D4-A086ABAEBC4C}"/>
              </a:ext>
            </a:extLst>
          </p:cNvPr>
          <p:cNvSpPr txBox="1"/>
          <p:nvPr/>
        </p:nvSpPr>
        <p:spPr>
          <a:xfrm>
            <a:off x="7301899" y="4350375"/>
            <a:ext cx="1626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Sébastien Salva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1CABFA47-2E5A-A3A3-48E5-B024C51CE93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60094" y="5090047"/>
            <a:ext cx="1960318" cy="1378436"/>
          </a:xfrm>
          <a:prstGeom prst="rect">
            <a:avLst/>
          </a:prstGeom>
        </p:spPr>
      </p:pic>
      <p:pic>
        <p:nvPicPr>
          <p:cNvPr id="16" name="Image 15" descr="Une image contenant logo&#10;&#10;Description générée automatiquement">
            <a:extLst>
              <a:ext uri="{FF2B5EF4-FFF2-40B4-BE49-F238E27FC236}">
                <a16:creationId xmlns:a16="http://schemas.microsoft.com/office/drawing/2014/main" id="{7FC0834D-698A-5CC0-4251-293B7572EB6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84969" y="2542459"/>
            <a:ext cx="2733845" cy="1643336"/>
          </a:xfrm>
          <a:prstGeom prst="rect">
            <a:avLst/>
          </a:prstGeom>
        </p:spPr>
      </p:pic>
      <p:pic>
        <p:nvPicPr>
          <p:cNvPr id="18" name="Image 17" descr="Une image contenant clipart&#10;&#10;Description générée automatiquement">
            <a:extLst>
              <a:ext uri="{FF2B5EF4-FFF2-40B4-BE49-F238E27FC236}">
                <a16:creationId xmlns:a16="http://schemas.microsoft.com/office/drawing/2014/main" id="{5DBA998F-CA52-8F03-309D-9F8B5A74C95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818169" y="2530720"/>
            <a:ext cx="1066800" cy="1054100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549E0B57-BA66-901C-CB3A-C33F10E3EC16}"/>
              </a:ext>
            </a:extLst>
          </p:cNvPr>
          <p:cNvSpPr txBox="1"/>
          <p:nvPr/>
        </p:nvSpPr>
        <p:spPr>
          <a:xfrm>
            <a:off x="1563669" y="2238703"/>
            <a:ext cx="25283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/>
              <a:t>Privacy</a:t>
            </a: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Anonymat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Vérifiabilité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Authentification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Secret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Détection de la triche</a:t>
            </a:r>
          </a:p>
        </p:txBody>
      </p:sp>
      <p:pic>
        <p:nvPicPr>
          <p:cNvPr id="21" name="Image 20" descr="Une image contenant mur, personne, intérieur&#10;&#10;Description générée automatiquement">
            <a:extLst>
              <a:ext uri="{FF2B5EF4-FFF2-40B4-BE49-F238E27FC236}">
                <a16:creationId xmlns:a16="http://schemas.microsoft.com/office/drawing/2014/main" id="{7E3C6B9E-2585-8A4E-A66C-08357A9D89C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98027" y="4134597"/>
            <a:ext cx="958111" cy="955450"/>
          </a:xfrm>
          <a:prstGeom prst="rect">
            <a:avLst/>
          </a:prstGeom>
        </p:spPr>
      </p:pic>
      <p:pic>
        <p:nvPicPr>
          <p:cNvPr id="23" name="Image 22" descr="Une image contenant personne&#10;&#10;Description générée automatiquement">
            <a:extLst>
              <a:ext uri="{FF2B5EF4-FFF2-40B4-BE49-F238E27FC236}">
                <a16:creationId xmlns:a16="http://schemas.microsoft.com/office/drawing/2014/main" id="{10C5D9F7-CC2F-8B73-9AC6-6A19123FE03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449567" y="3808125"/>
            <a:ext cx="756055" cy="1163161"/>
          </a:xfrm>
          <a:prstGeom prst="rect">
            <a:avLst/>
          </a:prstGeom>
        </p:spPr>
      </p:pic>
      <p:sp>
        <p:nvSpPr>
          <p:cNvPr id="24" name="ZoneTexte 23">
            <a:extLst>
              <a:ext uri="{FF2B5EF4-FFF2-40B4-BE49-F238E27FC236}">
                <a16:creationId xmlns:a16="http://schemas.microsoft.com/office/drawing/2014/main" id="{CCED75DE-2A8C-DAE1-F8C0-515EDE5D8E9A}"/>
              </a:ext>
            </a:extLst>
          </p:cNvPr>
          <p:cNvSpPr txBox="1"/>
          <p:nvPr/>
        </p:nvSpPr>
        <p:spPr>
          <a:xfrm>
            <a:off x="1308538" y="4588687"/>
            <a:ext cx="2528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Phd</a:t>
            </a:r>
            <a:r>
              <a:rPr lang="fr-FR" dirty="0"/>
              <a:t> : </a:t>
            </a:r>
            <a:r>
              <a:rPr lang="fr-FR" dirty="0" err="1"/>
              <a:t>Dhekra</a:t>
            </a:r>
            <a:r>
              <a:rPr lang="fr-FR" dirty="0"/>
              <a:t> Mahamoud</a:t>
            </a:r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5FF7A47D-6358-D57B-C401-E4F59DF938C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782107" y="3948764"/>
            <a:ext cx="916292" cy="968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596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72;p15"/>
          <p:cNvSpPr txBox="1"/>
          <p:nvPr/>
        </p:nvSpPr>
        <p:spPr>
          <a:xfrm>
            <a:off x="0" y="84668"/>
            <a:ext cx="10896533" cy="684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/>
            <a:r>
              <a:rPr lang="fr-FR" sz="3200" dirty="0" err="1">
                <a:latin typeface="Calibri"/>
                <a:ea typeface="Calibri"/>
                <a:cs typeface="Calibri"/>
                <a:sym typeface="Calibri"/>
              </a:rPr>
              <a:t>EcoMobiCoin</a:t>
            </a:r>
            <a:endParaRPr lang="fr-FR" sz="320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A06786C-BE21-D248-887D-BCF46C6CF7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6526" y="5517530"/>
            <a:ext cx="916292" cy="968936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ED8DCF0A-F5A5-AE4D-9BC0-31828B24DD17}"/>
              </a:ext>
            </a:extLst>
          </p:cNvPr>
          <p:cNvSpPr txBox="1"/>
          <p:nvPr/>
        </p:nvSpPr>
        <p:spPr>
          <a:xfrm>
            <a:off x="10586521" y="6430290"/>
            <a:ext cx="1366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Ariane Tichit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9DBD767-3E1B-454D-8ABD-32EDDA3BCF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7491" y="5511124"/>
            <a:ext cx="738926" cy="838133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58177D01-572C-0E41-A45E-B8734A4039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1860" y="5544404"/>
            <a:ext cx="838133" cy="838133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A5A0AE2A-ED0F-B74B-973C-677BD1B38760}"/>
              </a:ext>
            </a:extLst>
          </p:cNvPr>
          <p:cNvSpPr txBox="1"/>
          <p:nvPr/>
        </p:nvSpPr>
        <p:spPr>
          <a:xfrm>
            <a:off x="8198560" y="6437043"/>
            <a:ext cx="2378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Paul-Marie </a:t>
            </a:r>
            <a:r>
              <a:rPr lang="fr-FR" dirty="0" err="1"/>
              <a:t>Grollemund</a:t>
            </a:r>
            <a:endParaRPr lang="fr-FR" dirty="0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40107D3D-CFED-DE41-AFF1-782EE3FED5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8924" y="5677230"/>
            <a:ext cx="737671" cy="737671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F863255E-43AB-F24C-BB66-BC2F8E2250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75325" y="5577916"/>
            <a:ext cx="852374" cy="852374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73C8198F-A2A5-2C44-AA53-643FFFB47FED}"/>
              </a:ext>
            </a:extLst>
          </p:cNvPr>
          <p:cNvSpPr txBox="1"/>
          <p:nvPr/>
        </p:nvSpPr>
        <p:spPr>
          <a:xfrm>
            <a:off x="802645" y="6395805"/>
            <a:ext cx="12628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err="1"/>
              <a:t>Gewu</a:t>
            </a:r>
            <a:r>
              <a:rPr lang="fr-FR" sz="2000" dirty="0"/>
              <a:t> Bu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135309E5-7490-0349-9BB0-EE8BE1AF0EFA}"/>
              </a:ext>
            </a:extLst>
          </p:cNvPr>
          <p:cNvSpPr txBox="1"/>
          <p:nvPr/>
        </p:nvSpPr>
        <p:spPr>
          <a:xfrm>
            <a:off x="1848716" y="6414901"/>
            <a:ext cx="25418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Kevin </a:t>
            </a:r>
            <a:r>
              <a:rPr lang="fr-FR" sz="2000" dirty="0" err="1"/>
              <a:t>Atighehchi</a:t>
            </a:r>
            <a:endParaRPr lang="fr-FR" sz="2000" dirty="0"/>
          </a:p>
          <a:p>
            <a:endParaRPr lang="fr-FR" sz="2400" dirty="0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58AACC60-16D7-7848-BE33-DFEF98985B6B}"/>
              </a:ext>
            </a:extLst>
          </p:cNvPr>
          <p:cNvSpPr txBox="1"/>
          <p:nvPr/>
        </p:nvSpPr>
        <p:spPr>
          <a:xfrm>
            <a:off x="3796491" y="6385377"/>
            <a:ext cx="17331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/>
              <a:t>Fréderic Hayek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F4FC2BC0-037E-0D4F-9331-28711130F5EE}"/>
              </a:ext>
            </a:extLst>
          </p:cNvPr>
          <p:cNvSpPr txBox="1"/>
          <p:nvPr/>
        </p:nvSpPr>
        <p:spPr>
          <a:xfrm>
            <a:off x="5473227" y="6382537"/>
            <a:ext cx="1906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Alexis </a:t>
            </a:r>
            <a:r>
              <a:rPr lang="fr-FR" dirty="0" err="1"/>
              <a:t>Vannaire</a:t>
            </a:r>
            <a:endParaRPr lang="fr-FR" dirty="0"/>
          </a:p>
        </p:txBody>
      </p:sp>
      <p:pic>
        <p:nvPicPr>
          <p:cNvPr id="27" name="Image 26">
            <a:extLst>
              <a:ext uri="{FF2B5EF4-FFF2-40B4-BE49-F238E27FC236}">
                <a16:creationId xmlns:a16="http://schemas.microsoft.com/office/drawing/2014/main" id="{A06E73EF-BFA9-5A4F-BC76-9E0FC7BB689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9461" y="5775650"/>
            <a:ext cx="907342" cy="540830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78542584-6D9C-724A-A309-DF67DA47AC6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32679" y="5566954"/>
            <a:ext cx="945749" cy="870089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5E59330B-5568-F849-964F-47BADC60F3B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141795" y="5349649"/>
            <a:ext cx="870603" cy="1230552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BADA452C-050E-FF4C-8C4D-C1A514DE318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44954" y="146819"/>
            <a:ext cx="1039901" cy="1008860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6BDF21C8-3082-4C40-280E-7B3D3931337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12398" y="5496651"/>
            <a:ext cx="863367" cy="920424"/>
          </a:xfrm>
          <a:prstGeom prst="rect">
            <a:avLst/>
          </a:prstGeom>
        </p:spPr>
      </p:pic>
      <p:sp>
        <p:nvSpPr>
          <p:cNvPr id="32" name="Espace réservé du numéro de diapositive 1">
            <a:extLst>
              <a:ext uri="{FF2B5EF4-FFF2-40B4-BE49-F238E27FC236}">
                <a16:creationId xmlns:a16="http://schemas.microsoft.com/office/drawing/2014/main" id="{39D582C9-9C67-AC9F-5C30-25122AC0F702}"/>
              </a:ext>
            </a:extLst>
          </p:cNvPr>
          <p:cNvSpPr txBox="1">
            <a:spLocks/>
          </p:cNvSpPr>
          <p:nvPr/>
        </p:nvSpPr>
        <p:spPr bwMode="gray">
          <a:xfrm>
            <a:off x="11675485" y="5892814"/>
            <a:ext cx="336000" cy="40481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700" b="1" kern="1200" cap="all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C68B2E3-AEFF-48FE-B05D-D419A175EBC6}" type="slidenum">
              <a:rPr lang="fr-FR" sz="933"/>
              <a:pPr/>
              <a:t>2</a:t>
            </a:fld>
            <a:endParaRPr lang="fr-FR" sz="933" dirty="0"/>
          </a:p>
        </p:txBody>
      </p:sp>
      <p:pic>
        <p:nvPicPr>
          <p:cNvPr id="34" name="Image 33" descr="Une image contenant arbre, extérieur, personne, homme&#10;&#10;Description générée automatiquement">
            <a:extLst>
              <a:ext uri="{FF2B5EF4-FFF2-40B4-BE49-F238E27FC236}">
                <a16:creationId xmlns:a16="http://schemas.microsoft.com/office/drawing/2014/main" id="{4FED1437-F82D-EEB9-D90B-06E9EF5198D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430948" y="5496652"/>
            <a:ext cx="771266" cy="933638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BEDCE842-8372-30DE-7047-B4508E9596C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5362" y="3171664"/>
            <a:ext cx="1099278" cy="1099278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F913EB07-E27E-21CF-C688-281C03817910}"/>
              </a:ext>
            </a:extLst>
          </p:cNvPr>
          <p:cNvSpPr txBox="1"/>
          <p:nvPr/>
        </p:nvSpPr>
        <p:spPr>
          <a:xfrm>
            <a:off x="573132" y="1028920"/>
            <a:ext cx="7040137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Objectif : </a:t>
            </a:r>
            <a:r>
              <a:rPr lang="fr-FR" sz="2000" dirty="0"/>
              <a:t>Remplacer les preuves de travail des blockchains par des </a:t>
            </a:r>
            <a:r>
              <a:rPr lang="fr-FR" sz="2000" dirty="0">
                <a:solidFill>
                  <a:srgbClr val="FF0000"/>
                </a:solidFill>
              </a:rPr>
              <a:t>preuves de comportements </a:t>
            </a:r>
            <a:r>
              <a:rPr lang="fr-FR" sz="2000" dirty="0"/>
              <a:t>éco-responsable. </a:t>
            </a:r>
          </a:p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96B1DBA-30A0-7863-2643-E70EAF55BE1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flipH="1">
            <a:off x="8364419" y="3181096"/>
            <a:ext cx="1031875" cy="1031875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9069EA7D-EC13-E553-0D20-EA6EBD65EED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391573" y="2927552"/>
            <a:ext cx="1241614" cy="1241614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79EB8E1A-3B27-C346-AC07-EF075E61C59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559934" y="1947554"/>
            <a:ext cx="1939319" cy="1092574"/>
          </a:xfrm>
          <a:prstGeom prst="rect">
            <a:avLst/>
          </a:prstGeom>
        </p:spPr>
      </p:pic>
      <p:pic>
        <p:nvPicPr>
          <p:cNvPr id="35" name="Image 34">
            <a:extLst>
              <a:ext uri="{FF2B5EF4-FFF2-40B4-BE49-F238E27FC236}">
                <a16:creationId xmlns:a16="http://schemas.microsoft.com/office/drawing/2014/main" id="{4B5E9D7A-EFFA-76D1-BB56-BA1E5DD6F5A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933824" y="3245455"/>
            <a:ext cx="844775" cy="844775"/>
          </a:xfrm>
          <a:prstGeom prst="rect">
            <a:avLst/>
          </a:prstGeom>
        </p:spPr>
      </p:pic>
      <p:pic>
        <p:nvPicPr>
          <p:cNvPr id="36" name="Image 35">
            <a:extLst>
              <a:ext uri="{FF2B5EF4-FFF2-40B4-BE49-F238E27FC236}">
                <a16:creationId xmlns:a16="http://schemas.microsoft.com/office/drawing/2014/main" id="{CA57F8CB-3109-34FF-E846-C684710D2AFC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974653" y="3138031"/>
            <a:ext cx="1068322" cy="1068322"/>
          </a:xfrm>
          <a:prstGeom prst="rect">
            <a:avLst/>
          </a:prstGeom>
        </p:spPr>
      </p:pic>
      <p:pic>
        <p:nvPicPr>
          <p:cNvPr id="37" name="Image 36">
            <a:extLst>
              <a:ext uri="{FF2B5EF4-FFF2-40B4-BE49-F238E27FC236}">
                <a16:creationId xmlns:a16="http://schemas.microsoft.com/office/drawing/2014/main" id="{3556F8EA-5B49-5D82-62DF-6A0798AAC406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217344" y="3192351"/>
            <a:ext cx="956757" cy="956757"/>
          </a:xfrm>
          <a:prstGeom prst="rect">
            <a:avLst/>
          </a:prstGeom>
        </p:spPr>
      </p:pic>
      <p:pic>
        <p:nvPicPr>
          <p:cNvPr id="38" name="Image 37">
            <a:extLst>
              <a:ext uri="{FF2B5EF4-FFF2-40B4-BE49-F238E27FC236}">
                <a16:creationId xmlns:a16="http://schemas.microsoft.com/office/drawing/2014/main" id="{9B594C55-98AE-4E58-092D-F51B782F6014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716816" y="3192350"/>
            <a:ext cx="1000787" cy="1000787"/>
          </a:xfrm>
          <a:prstGeom prst="rect">
            <a:avLst/>
          </a:prstGeom>
        </p:spPr>
      </p:pic>
      <p:sp>
        <p:nvSpPr>
          <p:cNvPr id="41" name="ZoneTexte 40">
            <a:extLst>
              <a:ext uri="{FF2B5EF4-FFF2-40B4-BE49-F238E27FC236}">
                <a16:creationId xmlns:a16="http://schemas.microsoft.com/office/drawing/2014/main" id="{9BCAC415-30C4-04AF-320F-4F52B66F016A}"/>
              </a:ext>
            </a:extLst>
          </p:cNvPr>
          <p:cNvSpPr txBox="1"/>
          <p:nvPr/>
        </p:nvSpPr>
        <p:spPr>
          <a:xfrm>
            <a:off x="3291394" y="4460668"/>
            <a:ext cx="481142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dirty="0">
                <a:latin typeface="Calibri"/>
                <a:ea typeface="Calibri"/>
                <a:cs typeface="Calibri"/>
                <a:sym typeface="Calibri"/>
              </a:rPr>
              <a:t>Monnaie éco-responsable fondante</a:t>
            </a:r>
          </a:p>
        </p:txBody>
      </p:sp>
      <p:pic>
        <p:nvPicPr>
          <p:cNvPr id="42" name="Image 41">
            <a:extLst>
              <a:ext uri="{FF2B5EF4-FFF2-40B4-BE49-F238E27FC236}">
                <a16:creationId xmlns:a16="http://schemas.microsoft.com/office/drawing/2014/main" id="{6CFC9699-02E6-BDB3-78A5-BD1AB8BC8A74}"/>
              </a:ext>
            </a:extLst>
          </p:cNvPr>
          <p:cNvPicPr>
            <a:picLocks noChangeAspect="1"/>
          </p:cNvPicPr>
          <p:nvPr/>
        </p:nvPicPr>
        <p:blipFill rotWithShape="1">
          <a:blip r:embed="rId21"/>
          <a:srcRect l="7060" t="26776" r="5939" b="25042"/>
          <a:stretch/>
        </p:blipFill>
        <p:spPr>
          <a:xfrm>
            <a:off x="8292764" y="2011799"/>
            <a:ext cx="1175183" cy="650836"/>
          </a:xfrm>
          <a:prstGeom prst="rect">
            <a:avLst/>
          </a:prstGeom>
        </p:spPr>
      </p:pic>
      <p:pic>
        <p:nvPicPr>
          <p:cNvPr id="43" name="Image 42" descr="Une image contenant carte&#10;&#10;Description générée automatiquement">
            <a:extLst>
              <a:ext uri="{FF2B5EF4-FFF2-40B4-BE49-F238E27FC236}">
                <a16:creationId xmlns:a16="http://schemas.microsoft.com/office/drawing/2014/main" id="{686D2FDA-E376-E5E5-F1D3-ADCC440ED313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0375973" y="1750302"/>
            <a:ext cx="1110911" cy="1445523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CF603605-10EE-94CD-592D-F6D2C68CAD69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0062032" y="3625223"/>
            <a:ext cx="1445522" cy="1445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75061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65</Words>
  <Application>Microsoft Macintosh PowerPoint</Application>
  <PresentationFormat>Grand écran</PresentationFormat>
  <Paragraphs>20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Merriweather</vt:lpstr>
      <vt:lpstr>Thème Office</vt:lpstr>
      <vt:lpstr>SEVERITAS (2021-2024) : Secure and Verifiable Test and Assessment Systems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SEVERITAS : Secure and Verifiable Test and Assessment Systems</dc:title>
  <dc:creator>Pascal Lafourcade</dc:creator>
  <cp:lastModifiedBy>Pascal Lafourcade</cp:lastModifiedBy>
  <cp:revision>11</cp:revision>
  <dcterms:created xsi:type="dcterms:W3CDTF">2023-03-25T09:30:09Z</dcterms:created>
  <dcterms:modified xsi:type="dcterms:W3CDTF">2023-03-25T10:03:59Z</dcterms:modified>
</cp:coreProperties>
</file>