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861" r:id="rId4"/>
  </p:sldMasterIdLst>
  <p:notesMasterIdLst>
    <p:notesMasterId r:id="rId24"/>
  </p:notesMasterIdLst>
  <p:handoutMasterIdLst>
    <p:handoutMasterId r:id="rId25"/>
  </p:handoutMasterIdLst>
  <p:sldIdLst>
    <p:sldId id="675" r:id="rId5"/>
    <p:sldId id="674" r:id="rId6"/>
    <p:sldId id="679" r:id="rId7"/>
    <p:sldId id="677" r:id="rId8"/>
    <p:sldId id="698" r:id="rId9"/>
    <p:sldId id="707" r:id="rId10"/>
    <p:sldId id="696" r:id="rId11"/>
    <p:sldId id="708" r:id="rId12"/>
    <p:sldId id="706" r:id="rId13"/>
    <p:sldId id="676" r:id="rId14"/>
    <p:sldId id="705" r:id="rId15"/>
    <p:sldId id="691" r:id="rId16"/>
    <p:sldId id="702" r:id="rId17"/>
    <p:sldId id="680" r:id="rId18"/>
    <p:sldId id="684" r:id="rId19"/>
    <p:sldId id="704" r:id="rId20"/>
    <p:sldId id="703" r:id="rId21"/>
    <p:sldId id="692" r:id="rId22"/>
    <p:sldId id="701" r:id="rId23"/>
  </p:sldIdLst>
  <p:sldSz cx="9144000" cy="5143500" type="screen16x9"/>
  <p:notesSz cx="6799263" cy="9929813"/>
  <p:embeddedFontLst>
    <p:embeddedFont>
      <p:font typeface="Arial Black" panose="020B0604020202020204" pitchFamily="34" charset="0"/>
      <p:bold r:id="rId26"/>
    </p:embeddedFont>
    <p:embeddedFont>
      <p:font typeface="Bahnschrift Light" panose="020F0302020204030204" pitchFamily="34" charset="0"/>
      <p:regular r:id="rId27"/>
    </p:embeddedFont>
    <p:embeddedFont>
      <p:font typeface="Calibri" panose="020F0502020204030204" pitchFamily="3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n d'actions com' DRE - court terme" id="{DA7B7524-8A59-4F3E-94DC-E2A2F2EC865B}">
          <p14:sldIdLst>
            <p14:sldId id="675"/>
            <p14:sldId id="674"/>
            <p14:sldId id="679"/>
            <p14:sldId id="677"/>
            <p14:sldId id="698"/>
            <p14:sldId id="707"/>
            <p14:sldId id="696"/>
            <p14:sldId id="708"/>
            <p14:sldId id="706"/>
            <p14:sldId id="676"/>
            <p14:sldId id="705"/>
            <p14:sldId id="691"/>
            <p14:sldId id="702"/>
            <p14:sldId id="680"/>
            <p14:sldId id="684"/>
            <p14:sldId id="704"/>
            <p14:sldId id="703"/>
            <p14:sldId id="692"/>
            <p14:sldId id="701"/>
          </p14:sldIdLst>
        </p14:section>
      </p14:sectionLst>
    </p:ext>
    <p:ext uri="{EFAFB233-063F-42B5-8137-9DF3F51BA10A}">
      <p15:sldGuideLst xmlns:p15="http://schemas.microsoft.com/office/powerpoint/2012/main">
        <p15:guide id="8" pos="952">
          <p15:clr>
            <a:srgbClr val="A4A3A4"/>
          </p15:clr>
        </p15:guide>
        <p15:guide id="12" pos="839" userDrawn="1">
          <p15:clr>
            <a:srgbClr val="A4A3A4"/>
          </p15:clr>
        </p15:guide>
        <p15:guide id="1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NVARCH Veronique" initials="GV" lastIdx="2" clrIdx="0"/>
  <p:cmAuthor id="2" name="Sandrine Ayuso" initials="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C34"/>
    <a:srgbClr val="0C284B"/>
    <a:srgbClr val="B91717"/>
    <a:srgbClr val="3978BC"/>
    <a:srgbClr val="F64C4C"/>
    <a:srgbClr val="5FBEDC"/>
    <a:srgbClr val="0A6B86"/>
    <a:srgbClr val="084F60"/>
    <a:srgbClr val="DFF2F8"/>
    <a:srgbClr val="11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6" autoAdjust="0"/>
    <p:restoredTop sz="90482" autoAdjust="0"/>
  </p:normalViewPr>
  <p:slideViewPr>
    <p:cSldViewPr snapToGrid="0" showGuides="1">
      <p:cViewPr varScale="1">
        <p:scale>
          <a:sx n="250" d="100"/>
          <a:sy n="250" d="100"/>
        </p:scale>
        <p:origin x="176" y="368"/>
      </p:cViewPr>
      <p:guideLst>
        <p:guide pos="952"/>
        <p:guide pos="839"/>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4005"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4BCD9A-1A31-044B-9E27-D4DFCA989BF4}"/>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Date Placeholder 2">
            <a:extLst>
              <a:ext uri="{FF2B5EF4-FFF2-40B4-BE49-F238E27FC236}">
                <a16:creationId xmlns:a16="http://schemas.microsoft.com/office/drawing/2014/main" id="{881EF8BA-3E55-964D-AF2E-6BE2611F39A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2128F68-5046-0D41-83F5-4CA688B16E33}" type="datetimeFigureOut">
              <a:rPr lang="fr-FR" smtClean="0">
                <a:latin typeface="Arial" panose="020B0604020202020204" pitchFamily="34" charset="0"/>
              </a:rPr>
              <a:t>08/09/2022</a:t>
            </a:fld>
            <a:endParaRPr lang="fr-FR">
              <a:latin typeface="Arial" panose="020B0604020202020204" pitchFamily="34" charset="0"/>
            </a:endParaRPr>
          </a:p>
        </p:txBody>
      </p:sp>
      <p:sp>
        <p:nvSpPr>
          <p:cNvPr id="4" name="Footer Placeholder 3">
            <a:extLst>
              <a:ext uri="{FF2B5EF4-FFF2-40B4-BE49-F238E27FC236}">
                <a16:creationId xmlns:a16="http://schemas.microsoft.com/office/drawing/2014/main" id="{FE900636-CE00-1145-9D7E-88A4647BB57B}"/>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Slide Number Placeholder 4">
            <a:extLst>
              <a:ext uri="{FF2B5EF4-FFF2-40B4-BE49-F238E27FC236}">
                <a16:creationId xmlns:a16="http://schemas.microsoft.com/office/drawing/2014/main" id="{6508E405-8B52-E44C-B681-A749AEAF6287}"/>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49964E7B-BB4B-6D49-AFE8-27802D54D589}" type="slidenum">
              <a:rPr lang="fr-FR" smtClean="0">
                <a:latin typeface="Arial" panose="020B0604020202020204" pitchFamily="34" charset="0"/>
              </a:rPr>
              <a:t>‹N°›</a:t>
            </a:fld>
            <a:endParaRPr lang="fr-FR">
              <a:latin typeface="Arial" panose="020B0604020202020204" pitchFamily="34" charset="0"/>
            </a:endParaRPr>
          </a:p>
        </p:txBody>
      </p:sp>
    </p:spTree>
    <p:extLst>
      <p:ext uri="{BB962C8B-B14F-4D97-AF65-F5344CB8AC3E}">
        <p14:creationId xmlns:p14="http://schemas.microsoft.com/office/powerpoint/2010/main" val="1054518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08/09/2022</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présentation">
    <p:spTree>
      <p:nvGrpSpPr>
        <p:cNvPr id="1" name=""/>
        <p:cNvGrpSpPr/>
        <p:nvPr/>
      </p:nvGrpSpPr>
      <p:grpSpPr>
        <a:xfrm>
          <a:off x="0" y="0"/>
          <a:ext cx="0" cy="0"/>
          <a:chOff x="0" y="0"/>
          <a:chExt cx="0" cy="0"/>
        </a:xfrm>
      </p:grpSpPr>
      <p:pic>
        <p:nvPicPr>
          <p:cNvPr id="6" name="Espace réservé pour une image  9">
            <a:extLst>
              <a:ext uri="{FF2B5EF4-FFF2-40B4-BE49-F238E27FC236}">
                <a16:creationId xmlns:a16="http://schemas.microsoft.com/office/drawing/2014/main" id="{D29807B5-6018-8D4D-A944-EDC2C213553F}"/>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4" y="1750741"/>
            <a:ext cx="9144000" cy="3392286"/>
          </a:xfrm>
          <a:prstGeom prst="rect">
            <a:avLst/>
          </a:prstGeom>
        </p:spPr>
      </p:pic>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val="0"/>
              </a:ext>
            </a:extLst>
          </p:cNvPr>
          <p:cNvSpPr>
            <a:spLocks noGrp="1"/>
          </p:cNvSpPr>
          <p:nvPr>
            <p:ph type="body" sz="quarter" idx="16" hasCustomPrompt="1"/>
          </p:nvPr>
        </p:nvSpPr>
        <p:spPr>
          <a:xfrm>
            <a:off x="1710000" y="352800"/>
            <a:ext cx="6694697"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1" y="1318012"/>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Tree>
    <p:extLst>
      <p:ext uri="{BB962C8B-B14F-4D97-AF65-F5344CB8AC3E}">
        <p14:creationId xmlns:p14="http://schemas.microsoft.com/office/powerpoint/2010/main" val="2527021509"/>
      </p:ext>
    </p:extLst>
  </p:cSld>
  <p:clrMapOvr>
    <a:masterClrMapping/>
  </p:clrMapOvr>
  <p:extLst>
    <p:ext uri="{DCECCB84-F9BA-43D5-87BE-67443E8EF086}">
      <p15:sldGuideLst xmlns:p15="http://schemas.microsoft.com/office/powerpoint/2012/main">
        <p15:guide id="1" pos="10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message cour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accent5"/>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78837" y="4959350"/>
            <a:ext cx="449263" cy="152300"/>
          </a:xfrm>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190603448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message court somb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3250E2-2D95-D54E-AE77-1807F71153C2}"/>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Titre 1">
            <a:extLst>
              <a:ext uri="{FF2B5EF4-FFF2-40B4-BE49-F238E27FC236}">
                <a16:creationId xmlns:a16="http://schemas.microsoft.com/office/drawing/2014/main" id="{4D016D95-D673-D643-AFC4-7AAD3525D3B6}"/>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6" name="Rectangle 15">
            <a:extLst>
              <a:ext uri="{FF2B5EF4-FFF2-40B4-BE49-F238E27FC236}">
                <a16:creationId xmlns:a16="http://schemas.microsoft.com/office/drawing/2014/main" id="{F3F9C640-9EE7-3545-8650-BEDF6B12C732}"/>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bg1"/>
                </a:solidFill>
              </a:defRPr>
            </a:lvl1pPr>
          </a:lstStyle>
          <a:p>
            <a:pPr lvl="0"/>
            <a:r>
              <a:rPr lang="fr-FR" dirty="0"/>
              <a:t>Texte message court                               </a:t>
            </a:r>
            <a:r>
              <a:rPr lang="fr-FR" dirty="0" err="1"/>
              <a:t>Ovit</a:t>
            </a:r>
            <a:r>
              <a:rPr lang="fr-FR" dirty="0"/>
              <a:t> </a:t>
            </a:r>
            <a:r>
              <a:rPr lang="fr-FR" dirty="0" err="1"/>
              <a:t>moluptae</a:t>
            </a:r>
            <a:r>
              <a:rPr lang="fr-FR" dirty="0"/>
              <a:t> </a:t>
            </a:r>
            <a:r>
              <a:rPr lang="fr-FR" dirty="0" err="1"/>
              <a:t>nonemquatem</a:t>
            </a:r>
            <a:r>
              <a:rPr lang="fr-FR" dirty="0"/>
              <a:t>. Aces</a:t>
            </a:r>
          </a:p>
          <a:p>
            <a:pPr lvl="0"/>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r>
              <a:rPr lang="fr-FR" dirty="0"/>
              <a:t> </a:t>
            </a:r>
            <a:r>
              <a:rPr lang="fr-FR" dirty="0" err="1"/>
              <a:t>aut</a:t>
            </a:r>
            <a:r>
              <a:rPr lang="fr-FR" dirty="0"/>
              <a:t> </a:t>
            </a:r>
            <a:r>
              <a:rPr lang="fr-FR" dirty="0" err="1"/>
              <a:t>vendipsum</a:t>
            </a:r>
            <a:r>
              <a:rPr lang="fr-FR" dirty="0"/>
              <a:t> </a:t>
            </a:r>
            <a:r>
              <a:rPr lang="fr-FR" dirty="0" err="1"/>
              <a:t>experciam</a:t>
            </a:r>
            <a:endParaRPr lang="fr-FR" dirty="0"/>
          </a:p>
        </p:txBody>
      </p:sp>
    </p:spTree>
    <p:extLst>
      <p:ext uri="{BB962C8B-B14F-4D97-AF65-F5344CB8AC3E}">
        <p14:creationId xmlns:p14="http://schemas.microsoft.com/office/powerpoint/2010/main" val="359441956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sur 2 col">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1079998"/>
            <a:ext cx="7770812" cy="3420000"/>
          </a:xfrm>
          <a:prstGeom prst="rect">
            <a:avLst/>
          </a:prstGeom>
        </p:spPr>
        <p:txBody>
          <a:bodyPr lIns="0" tIns="0" rIns="0" bIns="0" numCol="2"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haribus</a:t>
            </a:r>
            <a:r>
              <a:rPr lang="fr-FR" dirty="0"/>
              <a:t>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a:t>
            </a:r>
            <a:r>
              <a:rPr lang="fr-FR" dirty="0"/>
              <a:t>, </a:t>
            </a:r>
            <a:r>
              <a:rPr lang="fr-FR" dirty="0" err="1"/>
              <a:t>exeri</a:t>
            </a:r>
            <a:r>
              <a:rPr lang="fr-FR" dirty="0"/>
              <a:t> </a:t>
            </a:r>
            <a:r>
              <a:rPr lang="fr-FR" dirty="0" err="1"/>
              <a:t>quatemos</a:t>
            </a:r>
            <a:r>
              <a:rPr lang="fr-FR" dirty="0"/>
              <a:t> </a:t>
            </a:r>
            <a:r>
              <a:rPr lang="fr-FR" dirty="0" err="1"/>
              <a:t>eiuscii</a:t>
            </a:r>
            <a:r>
              <a:rPr lang="fr-FR" dirty="0"/>
              <a:t> </a:t>
            </a:r>
            <a:r>
              <a:rPr lang="fr-FR" dirty="0" err="1"/>
              <a:t>ssedio</a:t>
            </a:r>
            <a:r>
              <a:rPr lang="fr-FR" dirty="0"/>
              <a:t> </a:t>
            </a:r>
            <a:r>
              <a:rPr lang="fr-FR" dirty="0" err="1"/>
              <a:t>maximint</a:t>
            </a:r>
            <a:r>
              <a:rPr lang="fr-FR" dirty="0"/>
              <a:t> </a:t>
            </a:r>
            <a:r>
              <a:rPr lang="fr-FR" dirty="0" err="1"/>
              <a:t>autem</a:t>
            </a:r>
            <a:r>
              <a:rPr lang="fr-FR" dirty="0"/>
              <a:t> </a:t>
            </a:r>
            <a:r>
              <a:rPr lang="fr-FR" dirty="0" err="1"/>
              <a:t>nat</a:t>
            </a:r>
            <a:r>
              <a:rPr lang="fr-FR" dirty="0"/>
              <a:t>. Bus </a:t>
            </a:r>
            <a:r>
              <a:rPr lang="fr-FR" dirty="0" err="1"/>
              <a:t>nonse</a:t>
            </a:r>
            <a:r>
              <a:rPr lang="fr-FR" dirty="0"/>
              <a:t> </a:t>
            </a:r>
            <a:r>
              <a:rPr lang="fr-FR" dirty="0" err="1"/>
              <a:t>ommolum</a:t>
            </a:r>
            <a:r>
              <a:rPr lang="fr-FR" dirty="0"/>
              <a:t> </a:t>
            </a:r>
            <a:r>
              <a:rPr lang="fr-FR" dirty="0" err="1"/>
              <a:t>sam</a:t>
            </a:r>
            <a:r>
              <a:rPr lang="fr-FR" dirty="0"/>
              <a:t> </a:t>
            </a:r>
            <a:r>
              <a:rPr lang="fr-FR" dirty="0" err="1"/>
              <a:t>quiandae</a:t>
            </a:r>
            <a:r>
              <a:rPr lang="fr-FR" dirty="0"/>
              <a:t>. </a:t>
            </a:r>
            <a:r>
              <a:rPr lang="fr-FR" dirty="0" err="1"/>
              <a:t>Oreprat</a:t>
            </a:r>
            <a:r>
              <a:rPr lang="fr-FR" dirty="0"/>
              <a:t>.</a:t>
            </a:r>
          </a:p>
          <a:p>
            <a:pPr lvl="1"/>
            <a:endParaRPr lang="fr-FR" dirty="0"/>
          </a:p>
          <a:p>
            <a:pPr lvl="0"/>
            <a:r>
              <a:rPr lang="fr-FR" dirty="0"/>
              <a:t>Bit </a:t>
            </a:r>
            <a:r>
              <a:rPr lang="fr-FR" dirty="0" err="1"/>
              <a:t>volorro</a:t>
            </a:r>
            <a:r>
              <a:rPr lang="fr-FR" dirty="0"/>
              <a:t> </a:t>
            </a:r>
            <a:r>
              <a:rPr lang="fr-FR" dirty="0" err="1"/>
              <a:t>dem</a:t>
            </a:r>
            <a:r>
              <a:rPr lang="fr-FR" dirty="0"/>
              <a:t> quia </a:t>
            </a:r>
            <a:r>
              <a:rPr lang="fr-FR" dirty="0" err="1"/>
              <a:t>cuptatur</a:t>
            </a:r>
            <a:r>
              <a:rPr lang="fr-FR" dirty="0"/>
              <a:t> </a:t>
            </a:r>
            <a:r>
              <a:rPr lang="fr-FR" dirty="0" err="1"/>
              <a:t>sit</a:t>
            </a:r>
            <a:r>
              <a:rPr lang="fr-FR" dirty="0"/>
              <a:t> </a:t>
            </a:r>
            <a:r>
              <a:rPr lang="fr-FR" dirty="0" err="1"/>
              <a:t>aut</a:t>
            </a:r>
            <a:r>
              <a:rPr lang="fr-FR" dirty="0"/>
              <a:t> </a:t>
            </a:r>
            <a:r>
              <a:rPr lang="fr-FR" dirty="0" err="1"/>
              <a:t>doleceptur</a:t>
            </a:r>
            <a:r>
              <a:rPr lang="fr-FR" dirty="0"/>
              <a:t> </a:t>
            </a:r>
            <a:r>
              <a:rPr lang="fr-FR" dirty="0" err="1"/>
              <a:t>magnimporio</a:t>
            </a:r>
            <a:r>
              <a:rPr lang="fr-FR" dirty="0"/>
              <a:t> </a:t>
            </a:r>
            <a:r>
              <a:rPr lang="fr-FR" dirty="0" err="1"/>
              <a:t>conse</a:t>
            </a:r>
            <a:r>
              <a:rPr lang="fr-FR" dirty="0"/>
              <a:t> </a:t>
            </a:r>
            <a:r>
              <a:rPr lang="fr-FR" dirty="0" err="1"/>
              <a:t>nis</a:t>
            </a:r>
            <a:r>
              <a:rPr lang="fr-FR" dirty="0"/>
              <a:t> </a:t>
            </a:r>
            <a:r>
              <a:rPr lang="fr-FR" dirty="0" err="1"/>
              <a:t>aut</a:t>
            </a:r>
            <a:r>
              <a:rPr lang="fr-FR" dirty="0"/>
              <a:t> </a:t>
            </a:r>
            <a:r>
              <a:rPr lang="fr-FR" dirty="0" err="1"/>
              <a:t>earument</a:t>
            </a:r>
            <a:r>
              <a:rPr lang="fr-FR" dirty="0"/>
              <a:t> </a:t>
            </a:r>
          </a:p>
          <a:p>
            <a:pPr lvl="1"/>
            <a:r>
              <a:rPr lang="fr-FR" dirty="0" err="1"/>
              <a:t>acea</a:t>
            </a:r>
            <a:r>
              <a:rPr lang="fr-FR" dirty="0"/>
              <a:t> </a:t>
            </a:r>
            <a:r>
              <a:rPr lang="fr-FR" dirty="0" err="1"/>
              <a:t>sum</a:t>
            </a:r>
            <a:r>
              <a:rPr lang="fr-FR" dirty="0"/>
              <a:t> et, </a:t>
            </a:r>
            <a:r>
              <a:rPr lang="fr-FR" dirty="0" err="1"/>
              <a:t>ea</a:t>
            </a:r>
            <a:r>
              <a:rPr lang="fr-FR" dirty="0"/>
              <a:t> </a:t>
            </a:r>
            <a:r>
              <a:rPr lang="fr-FR" dirty="0" err="1"/>
              <a:t>dolore</a:t>
            </a:r>
            <a:r>
              <a:rPr lang="fr-FR" dirty="0"/>
              <a:t> </a:t>
            </a:r>
            <a:r>
              <a:rPr lang="fr-FR" dirty="0" err="1"/>
              <a:t>vel</a:t>
            </a:r>
            <a:r>
              <a:rPr lang="fr-FR" dirty="0"/>
              <a:t> </a:t>
            </a:r>
            <a:r>
              <a:rPr lang="fr-FR" dirty="0" err="1"/>
              <a:t>iducias</a:t>
            </a:r>
            <a:r>
              <a:rPr lang="fr-FR" dirty="0"/>
              <a:t> </a:t>
            </a:r>
            <a:r>
              <a:rPr lang="fr-FR" dirty="0" err="1"/>
              <a:t>iur</a:t>
            </a:r>
            <a:r>
              <a:rPr lang="fr-FR" dirty="0"/>
              <a:t>, ut </a:t>
            </a:r>
            <a:r>
              <a:rPr lang="fr-FR" dirty="0" err="1"/>
              <a:t>fugia</a:t>
            </a:r>
            <a:r>
              <a:rPr lang="fr-FR" dirty="0"/>
              <a:t> </a:t>
            </a:r>
            <a:r>
              <a:rPr lang="fr-FR" dirty="0" err="1"/>
              <a:t>volum</a:t>
            </a:r>
            <a:r>
              <a:rPr lang="fr-FR" dirty="0"/>
              <a:t> </a:t>
            </a:r>
            <a:r>
              <a:rPr lang="fr-FR" dirty="0" err="1"/>
              <a:t>cus</a:t>
            </a:r>
            <a:r>
              <a:rPr lang="fr-FR" dirty="0"/>
              <a:t> as ab </a:t>
            </a:r>
            <a:r>
              <a:rPr lang="fr-FR" dirty="0" err="1"/>
              <a:t>iumet</a:t>
            </a:r>
            <a:r>
              <a:rPr lang="fr-FR" dirty="0"/>
              <a:t>, </a:t>
            </a:r>
            <a:r>
              <a:rPr lang="fr-FR" dirty="0" err="1"/>
              <a:t>idunt</a:t>
            </a:r>
            <a:r>
              <a:rPr lang="fr-FR" dirty="0"/>
              <a:t> </a:t>
            </a:r>
            <a:r>
              <a:rPr lang="fr-FR" dirty="0" err="1"/>
              <a:t>voloreptas</a:t>
            </a:r>
            <a:r>
              <a:rPr lang="fr-FR" dirty="0"/>
              <a:t> </a:t>
            </a:r>
            <a:r>
              <a:rPr lang="fr-FR" dirty="0" err="1"/>
              <a:t>plam</a:t>
            </a:r>
            <a:r>
              <a:rPr lang="fr-FR" dirty="0"/>
              <a:t> que </a:t>
            </a:r>
            <a:r>
              <a:rPr lang="fr-FR" dirty="0" err="1"/>
              <a:t>ped</a:t>
            </a:r>
            <a:r>
              <a:rPr lang="fr-FR" dirty="0"/>
              <a:t> mo tem </a:t>
            </a:r>
            <a:r>
              <a:rPr lang="fr-FR" dirty="0" err="1"/>
              <a:t>reria</a:t>
            </a:r>
            <a:r>
              <a:rPr lang="fr-FR" dirty="0"/>
              <a:t> </a:t>
            </a:r>
            <a:r>
              <a:rPr lang="fr-FR" dirty="0" err="1"/>
              <a:t>vero</a:t>
            </a:r>
            <a:r>
              <a:rPr lang="fr-FR" dirty="0"/>
              <a:t> tem ut et </a:t>
            </a:r>
            <a:r>
              <a:rPr lang="fr-FR" dirty="0" err="1"/>
              <a:t>quatio</a:t>
            </a:r>
            <a:r>
              <a:rPr lang="fr-FR" dirty="0"/>
              <a:t>. Et </a:t>
            </a:r>
            <a:r>
              <a:rPr lang="fr-FR" dirty="0" err="1"/>
              <a:t>venemporepta</a:t>
            </a:r>
            <a:r>
              <a:rPr lang="fr-FR" dirty="0"/>
              <a:t> nus </a:t>
            </a:r>
            <a:r>
              <a:rPr lang="fr-FR" dirty="0" err="1"/>
              <a:t>etur</a:t>
            </a:r>
            <a:r>
              <a:rPr lang="fr-FR" dirty="0"/>
              <a:t>, cum, qui </a:t>
            </a:r>
            <a:r>
              <a:rPr lang="fr-FR" dirty="0" err="1"/>
              <a:t>sendi</a:t>
            </a:r>
            <a:r>
              <a:rPr lang="fr-FR" dirty="0"/>
              <a:t> </a:t>
            </a:r>
            <a:r>
              <a:rPr lang="fr-FR" dirty="0" err="1"/>
              <a:t>sinvelendant</a:t>
            </a:r>
            <a:r>
              <a:rPr lang="fr-FR" dirty="0"/>
              <a:t> </a:t>
            </a:r>
            <a:r>
              <a:rPr lang="fr-FR" dirty="0" err="1"/>
              <a:t>molupic</a:t>
            </a:r>
            <a:r>
              <a:rPr lang="fr-FR" dirty="0"/>
              <a:t> </a:t>
            </a:r>
            <a:r>
              <a:rPr lang="fr-FR" dirty="0" err="1"/>
              <a:t>aborem</a:t>
            </a:r>
            <a:r>
              <a:rPr lang="fr-FR" dirty="0"/>
              <a:t> </a:t>
            </a:r>
            <a:r>
              <a:rPr lang="fr-FR" dirty="0" err="1"/>
              <a:t>rentur</a:t>
            </a:r>
            <a:r>
              <a:rPr lang="fr-FR" dirty="0"/>
              <a:t> </a:t>
            </a:r>
            <a:r>
              <a:rPr lang="fr-FR" dirty="0" err="1"/>
              <a:t>aut</a:t>
            </a:r>
            <a:r>
              <a:rPr lang="fr-FR" dirty="0"/>
              <a:t> </a:t>
            </a:r>
            <a:r>
              <a:rPr lang="fr-FR" dirty="0" err="1"/>
              <a:t>voluptus</a:t>
            </a:r>
            <a:r>
              <a:rPr lang="fr-FR" dirty="0"/>
              <a:t> </a:t>
            </a:r>
            <a:r>
              <a:rPr lang="fr-FR" dirty="0" err="1"/>
              <a:t>sedit</a:t>
            </a:r>
            <a:r>
              <a:rPr lang="fr-FR" dirty="0"/>
              <a:t>, </a:t>
            </a:r>
            <a:r>
              <a:rPr lang="fr-FR" dirty="0" err="1"/>
              <a:t>omniatur</a:t>
            </a:r>
            <a:r>
              <a:rPr lang="fr-FR" dirty="0"/>
              <a:t>?</a:t>
            </a:r>
          </a:p>
        </p:txBody>
      </p:sp>
    </p:spTree>
    <p:extLst>
      <p:ext uri="{BB962C8B-B14F-4D97-AF65-F5344CB8AC3E}">
        <p14:creationId xmlns:p14="http://schemas.microsoft.com/office/powerpoint/2010/main" val="57160357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2 col distinct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08013" y="1079998"/>
            <a:ext cx="3801827" cy="3420000"/>
          </a:xfrm>
          <a:prstGeom prst="rect">
            <a:avLst/>
          </a:prstGeom>
        </p:spPr>
        <p:txBody>
          <a:bodyPr lIns="0" tIns="0" rIns="0" bIns="0" numCol="1" spcCol="900000"/>
          <a:lstStyle>
            <a:lvl1pPr marL="0" indent="0">
              <a:buFontTx/>
              <a:buNone/>
              <a:defRPr lang="fr-FR" sz="16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
        <p:nvSpPr>
          <p:cNvPr id="17" name="Espace réservé du texte 22">
            <a:extLst>
              <a:ext uri="{FF2B5EF4-FFF2-40B4-BE49-F238E27FC236}">
                <a16:creationId xmlns:a16="http://schemas.microsoft.com/office/drawing/2014/main" id="{C4A18BAB-9CC3-3145-BE55-BCF00B5AE2EB}"/>
              </a:ext>
            </a:extLst>
          </p:cNvPr>
          <p:cNvSpPr>
            <a:spLocks noGrp="1"/>
          </p:cNvSpPr>
          <p:nvPr>
            <p:ph type="body" sz="quarter" idx="16" hasCustomPrompt="1"/>
          </p:nvPr>
        </p:nvSpPr>
        <p:spPr>
          <a:xfrm>
            <a:off x="4572000" y="1079998"/>
            <a:ext cx="3806246" cy="3420000"/>
          </a:xfrm>
          <a:prstGeom prst="rect">
            <a:avLst/>
          </a:prstGeom>
        </p:spPr>
        <p:txBody>
          <a:bodyPr lIns="0" tIns="0" rIns="0" bIns="0" numCol="1" spcCol="900000"/>
          <a:lstStyle>
            <a:lvl1pPr marL="0" indent="0">
              <a:buFontTx/>
              <a:buNone/>
              <a:defRPr lang="fr-FR" sz="1600" b="1" i="0" kern="1200" baseline="0" dirty="0">
                <a:solidFill>
                  <a:schemeClr val="accent4"/>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a:p>
            <a:pPr lvl="1"/>
            <a:r>
              <a:rPr lang="fr-FR" dirty="0"/>
              <a:t>As et audit </a:t>
            </a:r>
            <a:r>
              <a:rPr lang="fr-FR" dirty="0" err="1"/>
              <a:t>acepreperis</a:t>
            </a:r>
            <a:r>
              <a:rPr lang="fr-FR" dirty="0"/>
              <a:t> </a:t>
            </a:r>
            <a:r>
              <a:rPr lang="fr-FR" dirty="0" err="1"/>
              <a:t>iusdam</a:t>
            </a:r>
            <a:r>
              <a:rPr lang="fr-FR" dirty="0"/>
              <a:t> </a:t>
            </a:r>
            <a:r>
              <a:rPr lang="fr-FR" dirty="0" err="1"/>
              <a:t>elecus</a:t>
            </a:r>
            <a:r>
              <a:rPr lang="fr-FR" dirty="0"/>
              <a:t> </a:t>
            </a:r>
            <a:r>
              <a:rPr lang="fr-FR" dirty="0" err="1"/>
              <a:t>dolorion</a:t>
            </a:r>
            <a:r>
              <a:rPr lang="fr-FR" dirty="0"/>
              <a:t> </a:t>
            </a:r>
            <a:r>
              <a:rPr lang="fr-FR" dirty="0" err="1"/>
              <a:t>erovid</a:t>
            </a:r>
            <a:r>
              <a:rPr lang="fr-FR" dirty="0"/>
              <a:t> ut </a:t>
            </a:r>
            <a:r>
              <a:rPr lang="fr-FR" dirty="0" err="1"/>
              <a:t>apistibus</a:t>
            </a:r>
            <a:r>
              <a:rPr lang="fr-FR" dirty="0"/>
              <a:t>, quo </a:t>
            </a:r>
            <a:r>
              <a:rPr lang="fr-FR" dirty="0" err="1"/>
              <a:t>invenis</a:t>
            </a:r>
            <a:r>
              <a:rPr lang="fr-FR" dirty="0"/>
              <a:t> plique con </a:t>
            </a:r>
            <a:r>
              <a:rPr lang="fr-FR" dirty="0" err="1"/>
              <a:t>ped</a:t>
            </a:r>
            <a:r>
              <a:rPr lang="fr-FR" dirty="0"/>
              <a:t> </a:t>
            </a:r>
            <a:r>
              <a:rPr lang="fr-FR" dirty="0" err="1"/>
              <a:t>molupicia</a:t>
            </a:r>
            <a:r>
              <a:rPr lang="fr-FR" dirty="0"/>
              <a:t>.</a:t>
            </a:r>
          </a:p>
          <a:p>
            <a:pPr lvl="1"/>
            <a:r>
              <a:rPr lang="fr-FR" dirty="0"/>
              <a:t>Sus </a:t>
            </a:r>
            <a:r>
              <a:rPr lang="fr-FR" dirty="0" err="1"/>
              <a:t>ulparum</a:t>
            </a:r>
            <a:r>
              <a:rPr lang="fr-FR" dirty="0"/>
              <a:t> </a:t>
            </a:r>
            <a:r>
              <a:rPr lang="fr-FR" dirty="0" err="1"/>
              <a:t>ser</a:t>
            </a:r>
            <a:r>
              <a:rPr lang="fr-FR" dirty="0"/>
              <a:t> plique </a:t>
            </a:r>
            <a:r>
              <a:rPr lang="fr-FR" dirty="0" err="1"/>
              <a:t>solorrumquid</a:t>
            </a:r>
            <a:r>
              <a:rPr lang="fr-FR" dirty="0"/>
              <a:t> </a:t>
            </a:r>
            <a:r>
              <a:rPr lang="fr-FR" dirty="0" err="1"/>
              <a:t>quam</a:t>
            </a:r>
            <a:r>
              <a:rPr lang="fr-FR" dirty="0"/>
              <a:t> </a:t>
            </a:r>
            <a:r>
              <a:rPr lang="fr-FR" dirty="0" err="1"/>
              <a:t>iur</a:t>
            </a:r>
            <a:r>
              <a:rPr lang="fr-FR" dirty="0"/>
              <a:t>, </a:t>
            </a:r>
            <a:r>
              <a:rPr lang="fr-FR" dirty="0" err="1"/>
              <a:t>sitaturquiandae</a:t>
            </a:r>
            <a:r>
              <a:rPr lang="fr-FR" dirty="0"/>
              <a:t>. </a:t>
            </a:r>
            <a:r>
              <a:rPr lang="fr-FR" dirty="0" err="1"/>
              <a:t>Oreprat</a:t>
            </a:r>
            <a:r>
              <a:rPr lang="fr-FR" dirty="0"/>
              <a:t>.</a:t>
            </a:r>
          </a:p>
          <a:p>
            <a:pPr lvl="1"/>
            <a:endParaRPr lang="fr-FR" dirty="0"/>
          </a:p>
        </p:txBody>
      </p:sp>
    </p:spTree>
    <p:extLst>
      <p:ext uri="{BB962C8B-B14F-4D97-AF65-F5344CB8AC3E}">
        <p14:creationId xmlns:p14="http://schemas.microsoft.com/office/powerpoint/2010/main" val="77463204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1 col + 1 phot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970528"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2" name="Espace réservé pour une image  5">
            <a:extLst>
              <a:ext uri="{FF2B5EF4-FFF2-40B4-BE49-F238E27FC236}">
                <a16:creationId xmlns:a16="http://schemas.microsoft.com/office/drawing/2014/main" id="{94D938FD-F0B7-C149-B94A-D3CB83713459}"/>
              </a:ext>
            </a:extLst>
          </p:cNvPr>
          <p:cNvSpPr>
            <a:spLocks noGrp="1"/>
          </p:cNvSpPr>
          <p:nvPr>
            <p:ph type="pic" sz="quarter" idx="17" hasCustomPrompt="1"/>
          </p:nvPr>
        </p:nvSpPr>
        <p:spPr>
          <a:xfrm>
            <a:off x="4076078" y="1079999"/>
            <a:ext cx="4302085" cy="2959355"/>
          </a:xfrm>
          <a:prstGeom prst="rect">
            <a:avLst/>
          </a:prstGeom>
          <a:solidFill>
            <a:schemeClr val="bg1">
              <a:lumMod val="95000"/>
            </a:schemeClr>
          </a:solidFill>
        </p:spPr>
        <p:txBody>
          <a:bodyPr lIns="864000" tIns="827999" rIns="8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5" name="Espace réservé du texte 22">
            <a:extLst>
              <a:ext uri="{FF2B5EF4-FFF2-40B4-BE49-F238E27FC236}">
                <a16:creationId xmlns:a16="http://schemas.microsoft.com/office/drawing/2014/main" id="{F9A4E0F3-8646-8A49-ACF7-2706D40D8D01}"/>
              </a:ext>
            </a:extLst>
          </p:cNvPr>
          <p:cNvSpPr>
            <a:spLocks noGrp="1"/>
          </p:cNvSpPr>
          <p:nvPr>
            <p:ph type="body" sz="quarter" idx="18" hasCustomPrompt="1"/>
          </p:nvPr>
        </p:nvSpPr>
        <p:spPr>
          <a:xfrm>
            <a:off x="4076079" y="4195663"/>
            <a:ext cx="4302746" cy="30648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Tree>
    <p:extLst>
      <p:ext uri="{BB962C8B-B14F-4D97-AF65-F5344CB8AC3E}">
        <p14:creationId xmlns:p14="http://schemas.microsoft.com/office/powerpoint/2010/main" val="246666603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362262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60801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295767383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cument + text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5774525" y="1080000"/>
            <a:ext cx="2589887" cy="443198"/>
          </a:xfrm>
          <a:prstGeom prst="rect">
            <a:avLst/>
          </a:prstGeom>
        </p:spPr>
        <p:txBody>
          <a:bodyPr wrap="square" lIns="0" tIns="0" rIns="0" bIns="0">
            <a:spAutoFit/>
          </a:bodyPr>
          <a:lstStyle>
            <a:lvl1pPr marL="0" indent="0">
              <a:buFontTx/>
              <a:buNone/>
              <a:defRPr sz="1600" b="1" i="0" baseline="0">
                <a:solidFill>
                  <a:schemeClr val="accent4"/>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4756202" cy="3419999"/>
          </a:xfrm>
          <a:prstGeom prst="rect">
            <a:avLst/>
          </a:prstGeom>
          <a:solidFill>
            <a:schemeClr val="bg1">
              <a:lumMod val="95000"/>
            </a:schemeClr>
          </a:solidFill>
        </p:spPr>
        <p:txBody>
          <a:bodyPr lIns="827999" tIns="612000" rIns="827999"/>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14" name="Espace réservé du texte 22">
            <a:extLst>
              <a:ext uri="{FF2B5EF4-FFF2-40B4-BE49-F238E27FC236}">
                <a16:creationId xmlns:a16="http://schemas.microsoft.com/office/drawing/2014/main" id="{85040773-E6DF-8F4D-9DEB-ACDDE01835D4}"/>
              </a:ext>
            </a:extLst>
          </p:cNvPr>
          <p:cNvSpPr>
            <a:spLocks noGrp="1"/>
          </p:cNvSpPr>
          <p:nvPr>
            <p:ph type="body" sz="quarter" idx="20" hasCustomPrompt="1"/>
          </p:nvPr>
        </p:nvSpPr>
        <p:spPr>
          <a:xfrm>
            <a:off x="5774525" y="1624643"/>
            <a:ext cx="2589887" cy="373949"/>
          </a:xfrm>
          <a:prstGeom prst="rect">
            <a:avLst/>
          </a:prstGeom>
        </p:spPr>
        <p:txBody>
          <a:bodyPr wrap="square" lIns="0" tIns="0" rIns="0" bIns="0">
            <a:spAutoFit/>
          </a:bodyPr>
          <a:lstStyle>
            <a:lvl1pPr marL="0" indent="0">
              <a:buFontTx/>
              <a:buNone/>
              <a:defRPr sz="1350" b="0" i="0" baseline="0">
                <a:solidFill>
                  <a:schemeClr val="bg2"/>
                </a:solidFill>
                <a:latin typeface="Arial" panose="020B0604020202020204" pitchFamily="34" charset="0"/>
                <a:cs typeface="Arial" panose="020B0604020202020204" pitchFamily="34" charset="0"/>
              </a:defRPr>
            </a:lvl1pPr>
            <a:lvl2pPr marL="457200" indent="0">
              <a:buClr>
                <a:schemeClr val="accent4"/>
              </a:buClr>
              <a:buFontTx/>
              <a:buNone/>
              <a:defRPr sz="1350" b="0" i="0" baseline="0">
                <a:solidFill>
                  <a:schemeClr val="bg2"/>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 de commentaire</a:t>
            </a:r>
          </a:p>
        </p:txBody>
      </p:sp>
    </p:spTree>
    <p:extLst>
      <p:ext uri="{BB962C8B-B14F-4D97-AF65-F5344CB8AC3E}">
        <p14:creationId xmlns:p14="http://schemas.microsoft.com/office/powerpoint/2010/main" val="199608150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cu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contenu 4">
            <a:extLst>
              <a:ext uri="{FF2B5EF4-FFF2-40B4-BE49-F238E27FC236}">
                <a16:creationId xmlns:a16="http://schemas.microsoft.com/office/drawing/2014/main" id="{C68F10DB-567D-F441-8010-17A57B8D0E68}"/>
              </a:ext>
            </a:extLst>
          </p:cNvPr>
          <p:cNvSpPr>
            <a:spLocks noGrp="1"/>
          </p:cNvSpPr>
          <p:nvPr>
            <p:ph sz="quarter" idx="19" hasCustomPrompt="1"/>
          </p:nvPr>
        </p:nvSpPr>
        <p:spPr>
          <a:xfrm>
            <a:off x="608013" y="1074737"/>
            <a:ext cx="7770812" cy="3419999"/>
          </a:xfrm>
          <a:prstGeom prst="rect">
            <a:avLst/>
          </a:prstGeom>
          <a:solidFill>
            <a:schemeClr val="bg1">
              <a:lumMod val="95000"/>
            </a:schemeClr>
          </a:solidFill>
        </p:spPr>
        <p:txBody>
          <a:bodyPr lIns="1475999" tIns="396000" rIns="144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a:t>
            </a:r>
            <a:br>
              <a:rPr lang="fr-FR" dirty="0"/>
            </a:br>
            <a:r>
              <a:rPr lang="fr-FR" dirty="0"/>
              <a:t>pour insérer un graphique, un tableau, une image, une vidéo (merci de respecter cet encombrement maximum)</a:t>
            </a:r>
          </a:p>
        </p:txBody>
      </p:sp>
    </p:spTree>
    <p:extLst>
      <p:ext uri="{BB962C8B-B14F-4D97-AF65-F5344CB8AC3E}">
        <p14:creationId xmlns:p14="http://schemas.microsoft.com/office/powerpoint/2010/main" val="415738678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ableau 6">
            <a:extLst>
              <a:ext uri="{FF2B5EF4-FFF2-40B4-BE49-F238E27FC236}">
                <a16:creationId xmlns:a16="http://schemas.microsoft.com/office/drawing/2014/main" id="{6ACE7F36-B91A-954E-AF9F-3A7C1FCFB179}"/>
              </a:ext>
            </a:extLst>
          </p:cNvPr>
          <p:cNvSpPr>
            <a:spLocks noGrp="1"/>
          </p:cNvSpPr>
          <p:nvPr>
            <p:ph type="tbl" sz="quarter" idx="13" hasCustomPrompt="1"/>
          </p:nvPr>
        </p:nvSpPr>
        <p:spPr>
          <a:xfrm>
            <a:off x="608013" y="1074738"/>
            <a:ext cx="7770812" cy="3427412"/>
          </a:xfrm>
          <a:prstGeom prst="rect">
            <a:avLst/>
          </a:prstGeom>
          <a:solidFill>
            <a:schemeClr val="bg1">
              <a:lumMod val="95000"/>
            </a:schemeClr>
          </a:solidFill>
        </p:spPr>
        <p:txBody>
          <a:bodyPr lIns="1764000" tIns="503998" rIns="1764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créer un tableau, puis définissez le nombre de colonnes et de lignes (merci de respecter cet encombrement maximum)</a:t>
            </a:r>
          </a:p>
        </p:txBody>
      </p:sp>
    </p:spTree>
    <p:extLst>
      <p:ext uri="{BB962C8B-B14F-4D97-AF65-F5344CB8AC3E}">
        <p14:creationId xmlns:p14="http://schemas.microsoft.com/office/powerpoint/2010/main" val="258868929"/>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cument + 3 chiffres">
    <p:spTree>
      <p:nvGrpSpPr>
        <p:cNvPr id="1" name=""/>
        <p:cNvGrpSpPr/>
        <p:nvPr/>
      </p:nvGrpSpPr>
      <p:grpSpPr>
        <a:xfrm>
          <a:off x="0" y="0"/>
          <a:ext cx="0" cy="0"/>
          <a:chOff x="0" y="0"/>
          <a:chExt cx="0" cy="0"/>
        </a:xfrm>
      </p:grpSpPr>
      <p:sp>
        <p:nvSpPr>
          <p:cNvPr id="27" name="Espace réservé du contenu 4">
            <a:extLst>
              <a:ext uri="{FF2B5EF4-FFF2-40B4-BE49-F238E27FC236}">
                <a16:creationId xmlns:a16="http://schemas.microsoft.com/office/drawing/2014/main" id="{A77F763E-E782-8E48-917E-4F09C4EC1A4A}"/>
              </a:ext>
            </a:extLst>
          </p:cNvPr>
          <p:cNvSpPr>
            <a:spLocks noGrp="1"/>
          </p:cNvSpPr>
          <p:nvPr>
            <p:ph sz="quarter" idx="22" hasCustomPrompt="1"/>
          </p:nvPr>
        </p:nvSpPr>
        <p:spPr>
          <a:xfrm>
            <a:off x="608012" y="1074737"/>
            <a:ext cx="5056354" cy="3419999"/>
          </a:xfrm>
          <a:prstGeom prst="rect">
            <a:avLst/>
          </a:prstGeom>
          <a:solidFill>
            <a:schemeClr val="bg1">
              <a:lumMod val="95000"/>
            </a:schemeClr>
          </a:solidFill>
        </p:spPr>
        <p:txBody>
          <a:bodyPr lIns="936000" tIns="540000" rIns="900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l’une des icônes ci-dessous pour insérer un graphique, un tableau, une image, une vidéo</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6074676" y="1621816"/>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6074676" y="20558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6074676" y="263146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6074676" y="306547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6074676" y="363491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6074676" y="406892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2" name="Espace réservé du texte 22">
            <a:extLst>
              <a:ext uri="{FF2B5EF4-FFF2-40B4-BE49-F238E27FC236}">
                <a16:creationId xmlns:a16="http://schemas.microsoft.com/office/drawing/2014/main" id="{42E2B026-F49E-E64D-B6EB-48F31F6334A1}"/>
              </a:ext>
            </a:extLst>
          </p:cNvPr>
          <p:cNvSpPr>
            <a:spLocks noGrp="1"/>
          </p:cNvSpPr>
          <p:nvPr>
            <p:ph type="body" sz="quarter" idx="15" hasCustomPrompt="1"/>
          </p:nvPr>
        </p:nvSpPr>
        <p:spPr>
          <a:xfrm>
            <a:off x="6074676" y="1079998"/>
            <a:ext cx="2304149" cy="431075"/>
          </a:xfrm>
          <a:prstGeom prst="rect">
            <a:avLst/>
          </a:prstGeom>
        </p:spPr>
        <p:txBody>
          <a:bodyPr lIns="0" tIns="0" rIns="0" bIns="0"/>
          <a:lstStyle>
            <a:lvl1pPr marL="0" indent="0">
              <a:spcBef>
                <a:spcPts val="0"/>
              </a:spcBef>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Chiffres clés</a:t>
            </a:r>
          </a:p>
        </p:txBody>
      </p:sp>
    </p:spTree>
    <p:extLst>
      <p:ext uri="{BB962C8B-B14F-4D97-AF65-F5344CB8AC3E}">
        <p14:creationId xmlns:p14="http://schemas.microsoft.com/office/powerpoint/2010/main" val="368247254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présentation vier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0F8713-BB46-BB4A-99BF-AC36498D12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52657" y="352800"/>
            <a:ext cx="756000" cy="756000"/>
          </a:xfrm>
          <a:prstGeom prst="rect">
            <a:avLst/>
          </a:prstGeom>
        </p:spPr>
      </p:pic>
      <p:sp>
        <p:nvSpPr>
          <p:cNvPr id="14" name="Espace réservé du texte 13">
            <a:extLst>
              <a:ext uri="{FF2B5EF4-FFF2-40B4-BE49-F238E27FC236}">
                <a16:creationId xmlns:a16="http://schemas.microsoft.com/office/drawing/2014/main" id="{BC7CF547-C14D-F944-B67B-441514AF1E1B}"/>
              </a:ext>
              <a:ext uri="{C183D7F6-B498-43B3-948B-1728B52AA6E4}">
                <adec:decorative xmlns:adec="http://schemas.microsoft.com/office/drawing/2017/decorative" val="0"/>
              </a:ext>
            </a:extLst>
          </p:cNvPr>
          <p:cNvSpPr>
            <a:spLocks noGrp="1"/>
          </p:cNvSpPr>
          <p:nvPr>
            <p:ph type="body" sz="quarter" idx="16" hasCustomPrompt="1"/>
          </p:nvPr>
        </p:nvSpPr>
        <p:spPr>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kern="1200" baseline="0">
                <a:solidFill>
                  <a:schemeClr val="accent4"/>
                </a:solidFill>
                <a:latin typeface="Arial" panose="020B0604020202020204" pitchFamily="34" charset="0"/>
                <a:cs typeface="Arial" panose="020B0604020202020204" pitchFamily="34" charset="0"/>
              </a:defRPr>
            </a:lvl1pPr>
            <a:lvl2pPr marL="457200" indent="0">
              <a:buFontTx/>
              <a:buNone/>
              <a:defRPr sz="1950" baseline="0">
                <a:solidFill>
                  <a:schemeClr val="bg2"/>
                </a:solidFill>
                <a:latin typeface="+mj-lt"/>
              </a:defRPr>
            </a:lvl2pPr>
            <a:lvl3pPr marL="914400" indent="0">
              <a:buFontTx/>
              <a:buNone/>
              <a:defRPr sz="1950" baseline="0">
                <a:solidFill>
                  <a:schemeClr val="bg2"/>
                </a:solidFill>
                <a:latin typeface="+mj-lt"/>
              </a:defRPr>
            </a:lvl3pPr>
            <a:lvl4pPr>
              <a:buFontTx/>
              <a:buNone/>
              <a:defRPr sz="1950" baseline="0">
                <a:solidFill>
                  <a:schemeClr val="bg2"/>
                </a:solidFill>
                <a:latin typeface="+mj-lt"/>
              </a:defRPr>
            </a:lvl4pPr>
            <a:lvl5pPr>
              <a:buFontTx/>
              <a:buNone/>
              <a:defRPr sz="1950" baseline="0">
                <a:solidFill>
                  <a:schemeClr val="bg2"/>
                </a:solidFill>
                <a:latin typeface="+mj-lt"/>
              </a:defRPr>
            </a:lvl5pPr>
          </a:lstStyle>
          <a:p>
            <a:pPr lvl="0"/>
            <a:r>
              <a:rPr lang="fr-FR" dirty="0"/>
              <a:t>OPTION DE TITRE LONG      AVEC LE NOMBRE                     DE 3 LIGNES MAXIMUM</a:t>
            </a:r>
          </a:p>
        </p:txBody>
      </p:sp>
      <p:sp>
        <p:nvSpPr>
          <p:cNvPr id="7" name="Sous-titre 4">
            <a:extLst>
              <a:ext uri="{FF2B5EF4-FFF2-40B4-BE49-F238E27FC236}">
                <a16:creationId xmlns:a16="http://schemas.microsoft.com/office/drawing/2014/main" id="{4F6E0CD7-00BF-3645-9DDC-932D51625F8C}"/>
              </a:ext>
            </a:extLst>
          </p:cNvPr>
          <p:cNvSpPr>
            <a:spLocks noGrp="1"/>
          </p:cNvSpPr>
          <p:nvPr>
            <p:ph type="subTitle" idx="1" hasCustomPrompt="1"/>
          </p:nvPr>
        </p:nvSpPr>
        <p:spPr bwMode="gray">
          <a:xfrm>
            <a:off x="1710000" y="1318485"/>
            <a:ext cx="3960000" cy="3825015"/>
          </a:xfrm>
          <a:prstGeom prst="rect">
            <a:avLst/>
          </a:prstGeom>
          <a:solidFill>
            <a:schemeClr val="accent4">
              <a:alpha val="60000"/>
            </a:schemeClr>
          </a:solidFill>
        </p:spPr>
        <p:txBody>
          <a:bodyPr lIns="144000" tIns="90000"/>
          <a:lstStyle>
            <a:lvl1pPr marL="0" indent="0">
              <a:lnSpc>
                <a:spcPct val="93000"/>
              </a:lnSpc>
              <a:spcAft>
                <a:spcPts val="0"/>
              </a:spcAft>
              <a:buFontTx/>
              <a:buNone/>
              <a:defRPr sz="1350" b="0" i="0">
                <a:solidFill>
                  <a:schemeClr val="bg1"/>
                </a:solidFill>
                <a:latin typeface="Arial" panose="020B0604020202020204" pitchFamily="34" charset="0"/>
                <a:cs typeface="Arial" panose="020B0604020202020204" pitchFamily="34" charset="0"/>
              </a:defRPr>
            </a:lvl1pPr>
            <a:lvl2pPr marL="1588" indent="0">
              <a:buFontTx/>
              <a:buNone/>
              <a:defRPr sz="950" b="1">
                <a:solidFill>
                  <a:schemeClr val="bg1"/>
                </a:solidFill>
              </a:defRPr>
            </a:lvl2pPr>
          </a:lstStyle>
          <a:p>
            <a:r>
              <a:rPr lang="fr-FR" dirty="0"/>
              <a:t>SOUS TITRE ET DESCRIPTION SUR PLUSIEURS LIGNES POSSIBLE</a:t>
            </a:r>
          </a:p>
        </p:txBody>
      </p:sp>
      <p:sp>
        <p:nvSpPr>
          <p:cNvPr id="10" name="Espace réservé du texte 20">
            <a:extLst>
              <a:ext uri="{FF2B5EF4-FFF2-40B4-BE49-F238E27FC236}">
                <a16:creationId xmlns:a16="http://schemas.microsoft.com/office/drawing/2014/main" id="{58105913-781A-DE4A-A852-F00253D54FA2}"/>
              </a:ext>
            </a:extLst>
          </p:cNvPr>
          <p:cNvSpPr>
            <a:spLocks noGrp="1"/>
          </p:cNvSpPr>
          <p:nvPr>
            <p:ph type="body" sz="quarter" idx="14" hasCustomPrompt="1"/>
          </p:nvPr>
        </p:nvSpPr>
        <p:spPr>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panose="020B0604020202020204" pitchFamily="34" charset="0"/>
                <a:cs typeface="Arial" panose="020B0604020202020204" pitchFamily="34" charset="0"/>
              </a:defRPr>
            </a:lvl1pPr>
          </a:lstStyle>
          <a:p>
            <a:r>
              <a:rPr lang="fr-FR" dirty="0"/>
              <a:t>13 MAI 2019 (Insérez date du jour)</a:t>
            </a:r>
          </a:p>
        </p:txBody>
      </p:sp>
      <p:sp>
        <p:nvSpPr>
          <p:cNvPr id="11" name="Espace réservé du texte 22">
            <a:extLst>
              <a:ext uri="{FF2B5EF4-FFF2-40B4-BE49-F238E27FC236}">
                <a16:creationId xmlns:a16="http://schemas.microsoft.com/office/drawing/2014/main" id="{6BA39A7A-3F08-B84A-975D-C39EDADFDA37}"/>
              </a:ext>
            </a:extLst>
          </p:cNvPr>
          <p:cNvSpPr>
            <a:spLocks noGrp="1"/>
          </p:cNvSpPr>
          <p:nvPr>
            <p:ph type="body" sz="quarter" idx="15" hasCustomPrompt="1"/>
          </p:nvPr>
        </p:nvSpPr>
        <p:spPr>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panose="020B0604020202020204" pitchFamily="34" charset="0"/>
                <a:cs typeface="Arial" panose="020B0604020202020204" pitchFamily="34" charset="0"/>
              </a:defRPr>
            </a:lvl1pPr>
          </a:lstStyle>
          <a:p>
            <a:r>
              <a:rPr lang="fr-FR" dirty="0"/>
              <a:t>CNRS – Nom du laboratoire/direction</a:t>
            </a:r>
          </a:p>
        </p:txBody>
      </p:sp>
      <p:sp>
        <p:nvSpPr>
          <p:cNvPr id="8" name="Espace réservé pour une image  5">
            <a:extLst>
              <a:ext uri="{FF2B5EF4-FFF2-40B4-BE49-F238E27FC236}">
                <a16:creationId xmlns:a16="http://schemas.microsoft.com/office/drawing/2014/main" id="{2206D319-F0CF-0540-825B-A4612FD03AF2}"/>
              </a:ext>
            </a:extLst>
          </p:cNvPr>
          <p:cNvSpPr>
            <a:spLocks noGrp="1"/>
          </p:cNvSpPr>
          <p:nvPr>
            <p:ph type="pic" sz="quarter" idx="17" hasCustomPrompt="1"/>
          </p:nvPr>
        </p:nvSpPr>
        <p:spPr>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 puis placez en arrière-plan</a:t>
            </a:r>
          </a:p>
        </p:txBody>
      </p:sp>
      <p:sp>
        <p:nvSpPr>
          <p:cNvPr id="2" name="Espace réservé de la date 1">
            <a:extLst>
              <a:ext uri="{FF2B5EF4-FFF2-40B4-BE49-F238E27FC236}">
                <a16:creationId xmlns:a16="http://schemas.microsoft.com/office/drawing/2014/main" id="{EB2DA908-8E25-4AC2-836A-B838A17D61E5}"/>
              </a:ext>
            </a:extLst>
          </p:cNvPr>
          <p:cNvSpPr>
            <a:spLocks noGrp="1"/>
          </p:cNvSpPr>
          <p:nvPr>
            <p:ph type="dt" sz="half" idx="18"/>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FA078625-F7F7-4A00-B0F1-DDE454136B83}"/>
              </a:ext>
            </a:extLst>
          </p:cNvPr>
          <p:cNvSpPr>
            <a:spLocks noGrp="1"/>
          </p:cNvSpPr>
          <p:nvPr>
            <p:ph type="sldNum" sz="quarter" idx="19"/>
          </p:nvPr>
        </p:nvSpPr>
        <p:spPr/>
        <p:txBody>
          <a:bodyPr/>
          <a:lstStyle/>
          <a:p>
            <a:r>
              <a:rPr lang="fr-FR"/>
              <a:t>P </a:t>
            </a:r>
            <a:fld id="{733122C9-A0B9-462F-8757-0847AD287B63}" type="slidenum">
              <a:rPr lang="fr-FR" smtClean="0"/>
              <a:pPr/>
              <a:t>‹N°›</a:t>
            </a:fld>
            <a:endParaRPr lang="fr-FR" dirty="0"/>
          </a:p>
        </p:txBody>
      </p:sp>
    </p:spTree>
    <p:extLst>
      <p:ext uri="{BB962C8B-B14F-4D97-AF65-F5344CB8AC3E}">
        <p14:creationId xmlns:p14="http://schemas.microsoft.com/office/powerpoint/2010/main" val="2638396830"/>
      </p:ext>
    </p:extLst>
  </p:cSld>
  <p:clrMapOvr>
    <a:masterClrMapping/>
  </p:clrMapOvr>
  <p:extLst>
    <p:ext uri="{DCECCB84-F9BA-43D5-87BE-67443E8EF086}">
      <p15:sldGuideLst xmlns:p15="http://schemas.microsoft.com/office/powerpoint/2012/main">
        <p15:guide id="1" pos="10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3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space réservé du texte 20">
            <a:extLst>
              <a:ext uri="{FF2B5EF4-FFF2-40B4-BE49-F238E27FC236}">
                <a16:creationId xmlns:a16="http://schemas.microsoft.com/office/drawing/2014/main" id="{BF1C7D8A-7AE2-1842-9CC9-9DFD57093BFD}"/>
              </a:ext>
            </a:extLst>
          </p:cNvPr>
          <p:cNvSpPr>
            <a:spLocks noGrp="1"/>
          </p:cNvSpPr>
          <p:nvPr>
            <p:ph type="body" sz="quarter" idx="14" hasCustomPrompt="1"/>
          </p:nvPr>
        </p:nvSpPr>
        <p:spPr>
          <a:xfrm>
            <a:off x="5491137" y="1383032"/>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6" name="Espace réservé du texte 20">
            <a:extLst>
              <a:ext uri="{FF2B5EF4-FFF2-40B4-BE49-F238E27FC236}">
                <a16:creationId xmlns:a16="http://schemas.microsoft.com/office/drawing/2014/main" id="{91AFB497-7AB0-BA48-AB70-C93C52065528}"/>
              </a:ext>
            </a:extLst>
          </p:cNvPr>
          <p:cNvSpPr>
            <a:spLocks noGrp="1"/>
          </p:cNvSpPr>
          <p:nvPr>
            <p:ph type="body" sz="quarter" idx="16" hasCustomPrompt="1"/>
          </p:nvPr>
        </p:nvSpPr>
        <p:spPr>
          <a:xfrm>
            <a:off x="5491137" y="1817039"/>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7" name="Espace réservé du texte 20">
            <a:extLst>
              <a:ext uri="{FF2B5EF4-FFF2-40B4-BE49-F238E27FC236}">
                <a16:creationId xmlns:a16="http://schemas.microsoft.com/office/drawing/2014/main" id="{6CC7F1EC-A483-8749-BACF-765DFFF0B9D7}"/>
              </a:ext>
            </a:extLst>
          </p:cNvPr>
          <p:cNvSpPr>
            <a:spLocks noGrp="1"/>
          </p:cNvSpPr>
          <p:nvPr>
            <p:ph type="body" sz="quarter" idx="17" hasCustomPrompt="1"/>
          </p:nvPr>
        </p:nvSpPr>
        <p:spPr>
          <a:xfrm>
            <a:off x="5491137" y="2508975"/>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18" name="Espace réservé du texte 20">
            <a:extLst>
              <a:ext uri="{FF2B5EF4-FFF2-40B4-BE49-F238E27FC236}">
                <a16:creationId xmlns:a16="http://schemas.microsoft.com/office/drawing/2014/main" id="{8C060709-9EE4-BD45-B72D-0C853E95E822}"/>
              </a:ext>
            </a:extLst>
          </p:cNvPr>
          <p:cNvSpPr>
            <a:spLocks noGrp="1"/>
          </p:cNvSpPr>
          <p:nvPr>
            <p:ph type="body" sz="quarter" idx="18" hasCustomPrompt="1"/>
          </p:nvPr>
        </p:nvSpPr>
        <p:spPr>
          <a:xfrm>
            <a:off x="5491137" y="294298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19" name="Espace réservé du texte 20">
            <a:extLst>
              <a:ext uri="{FF2B5EF4-FFF2-40B4-BE49-F238E27FC236}">
                <a16:creationId xmlns:a16="http://schemas.microsoft.com/office/drawing/2014/main" id="{96B928A6-D05B-0A45-80D9-FFEEA99C1515}"/>
              </a:ext>
            </a:extLst>
          </p:cNvPr>
          <p:cNvSpPr>
            <a:spLocks noGrp="1"/>
          </p:cNvSpPr>
          <p:nvPr>
            <p:ph type="body" sz="quarter" idx="19" hasCustomPrompt="1"/>
          </p:nvPr>
        </p:nvSpPr>
        <p:spPr>
          <a:xfrm>
            <a:off x="5491137" y="3634918"/>
            <a:ext cx="1454046" cy="434007"/>
          </a:xfrm>
          <a:prstGeom prst="rect">
            <a:avLst/>
          </a:prstGeom>
          <a:solidFill>
            <a:schemeClr val="accent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r>
              <a:rPr lang="fr-FR" dirty="0"/>
              <a:t>0 000</a:t>
            </a:r>
          </a:p>
        </p:txBody>
      </p:sp>
      <p:sp>
        <p:nvSpPr>
          <p:cNvPr id="20" name="Espace réservé du texte 20">
            <a:extLst>
              <a:ext uri="{FF2B5EF4-FFF2-40B4-BE49-F238E27FC236}">
                <a16:creationId xmlns:a16="http://schemas.microsoft.com/office/drawing/2014/main" id="{6936406D-E41D-E44E-9576-D955ECFE0242}"/>
              </a:ext>
            </a:extLst>
          </p:cNvPr>
          <p:cNvSpPr>
            <a:spLocks noGrp="1"/>
          </p:cNvSpPr>
          <p:nvPr>
            <p:ph type="body" sz="quarter" idx="20" hasCustomPrompt="1"/>
          </p:nvPr>
        </p:nvSpPr>
        <p:spPr>
          <a:xfrm>
            <a:off x="5491137" y="4068925"/>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3 lignes </a:t>
            </a:r>
          </a:p>
          <a:p>
            <a:pPr lvl="0"/>
            <a:r>
              <a:rPr lang="fr-FR" dirty="0"/>
              <a:t>maximum</a:t>
            </a:r>
          </a:p>
        </p:txBody>
      </p:sp>
      <p:sp>
        <p:nvSpPr>
          <p:cNvPr id="21" name="Espace réservé du texte 22">
            <a:extLst>
              <a:ext uri="{FF2B5EF4-FFF2-40B4-BE49-F238E27FC236}">
                <a16:creationId xmlns:a16="http://schemas.microsoft.com/office/drawing/2014/main" id="{A63475F9-7841-AF47-A9FC-B4582ACCE0D9}"/>
              </a:ext>
            </a:extLst>
          </p:cNvPr>
          <p:cNvSpPr>
            <a:spLocks noGrp="1"/>
          </p:cNvSpPr>
          <p:nvPr>
            <p:ph type="body" sz="quarter" idx="15" hasCustomPrompt="1"/>
          </p:nvPr>
        </p:nvSpPr>
        <p:spPr>
          <a:xfrm>
            <a:off x="608013" y="1080000"/>
            <a:ext cx="4472814"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Tree>
    <p:extLst>
      <p:ext uri="{BB962C8B-B14F-4D97-AF65-F5344CB8AC3E}">
        <p14:creationId xmlns:p14="http://schemas.microsoft.com/office/powerpoint/2010/main" val="426959676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5 chiffr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3013551" cy="3420000"/>
          </a:xfrm>
          <a:prstGeom prst="rect">
            <a:avLst/>
          </a:prstGeom>
        </p:spPr>
        <p:txBody>
          <a:bodyPr lIns="0" tIns="0" rIns="0" bIns="0"/>
          <a:lstStyle>
            <a:lvl1pPr marL="0" indent="0">
              <a:buFontTx/>
              <a:buNone/>
              <a:defRPr sz="1600" b="1" i="0" baseline="0">
                <a:solidFill>
                  <a:schemeClr val="accent4"/>
                </a:solidFill>
                <a:latin typeface="+mn-lt"/>
              </a:defRPr>
            </a:lvl1pPr>
            <a:lvl2pPr marL="457200" indent="0">
              <a:buClr>
                <a:schemeClr val="accent4"/>
              </a:buClr>
              <a:buFontTx/>
              <a:buNone/>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br>
              <a:rPr lang="fr-FR" dirty="0"/>
            </a:br>
            <a:r>
              <a:rPr lang="fr-FR" dirty="0" err="1"/>
              <a:t>jhywj</a:t>
            </a:r>
            <a:r>
              <a:rPr lang="fr-FR" dirty="0"/>
              <a:t> </a:t>
            </a:r>
            <a:r>
              <a:rPr lang="fr-FR" dirty="0" err="1"/>
              <a:t>chwjgvjchxgvxcjhgv</a:t>
            </a:r>
            <a:r>
              <a:rPr lang="fr-FR" dirty="0"/>
              <a:t> </a:t>
            </a:r>
            <a:r>
              <a:rPr lang="fr-FR" dirty="0" err="1"/>
              <a:t>jcjwxgcvjxgvjhcgwjghj</a:t>
            </a:r>
            <a:endParaRPr lang="fr-FR" dirty="0"/>
          </a:p>
        </p:txBody>
      </p:sp>
      <p:sp>
        <p:nvSpPr>
          <p:cNvPr id="21" name="Espace réservé du texte 20">
            <a:extLst>
              <a:ext uri="{FF2B5EF4-FFF2-40B4-BE49-F238E27FC236}">
                <a16:creationId xmlns:a16="http://schemas.microsoft.com/office/drawing/2014/main" id="{A43996AC-91D5-4645-8253-29FEA7768B8F}"/>
              </a:ext>
            </a:extLst>
          </p:cNvPr>
          <p:cNvSpPr>
            <a:spLocks noGrp="1"/>
          </p:cNvSpPr>
          <p:nvPr>
            <p:ph type="body" sz="quarter" idx="17" hasCustomPrompt="1"/>
          </p:nvPr>
        </p:nvSpPr>
        <p:spPr>
          <a:xfrm>
            <a:off x="6770557" y="1466236"/>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chemeClr val="tx2"/>
                </a:solidFill>
              </a:defRPr>
            </a:lvl1pPr>
          </a:lstStyle>
          <a:p>
            <a:pPr lvl="0"/>
            <a:r>
              <a:rPr lang="fr-FR" dirty="0"/>
              <a:t>0 000</a:t>
            </a:r>
          </a:p>
        </p:txBody>
      </p:sp>
      <p:sp>
        <p:nvSpPr>
          <p:cNvPr id="22" name="Espace réservé du texte 20">
            <a:extLst>
              <a:ext uri="{FF2B5EF4-FFF2-40B4-BE49-F238E27FC236}">
                <a16:creationId xmlns:a16="http://schemas.microsoft.com/office/drawing/2014/main" id="{3DCE8D01-1D51-BC4F-B119-A4D7D76E0BE7}"/>
              </a:ext>
            </a:extLst>
          </p:cNvPr>
          <p:cNvSpPr>
            <a:spLocks noGrp="1"/>
          </p:cNvSpPr>
          <p:nvPr>
            <p:ph type="body" sz="quarter" idx="18" hasCustomPrompt="1"/>
          </p:nvPr>
        </p:nvSpPr>
        <p:spPr>
          <a:xfrm>
            <a:off x="6770558" y="2218544"/>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4" name="Espace réservé du texte 20">
            <a:extLst>
              <a:ext uri="{FF2B5EF4-FFF2-40B4-BE49-F238E27FC236}">
                <a16:creationId xmlns:a16="http://schemas.microsoft.com/office/drawing/2014/main" id="{7D011DDD-F674-E04D-B4B9-F71E5E20A969}"/>
              </a:ext>
            </a:extLst>
          </p:cNvPr>
          <p:cNvSpPr>
            <a:spLocks noGrp="1"/>
          </p:cNvSpPr>
          <p:nvPr>
            <p:ph type="body" sz="quarter" idx="19" hasCustomPrompt="1"/>
          </p:nvPr>
        </p:nvSpPr>
        <p:spPr>
          <a:xfrm>
            <a:off x="4572000"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accent4"/>
                </a:solidFill>
              </a:defRPr>
            </a:lvl1pPr>
          </a:lstStyle>
          <a:p>
            <a:pPr lvl="0"/>
            <a:r>
              <a:rPr lang="fr-FR" dirty="0"/>
              <a:t>0 000</a:t>
            </a:r>
          </a:p>
        </p:txBody>
      </p:sp>
      <p:sp>
        <p:nvSpPr>
          <p:cNvPr id="25" name="Espace réservé du texte 20">
            <a:extLst>
              <a:ext uri="{FF2B5EF4-FFF2-40B4-BE49-F238E27FC236}">
                <a16:creationId xmlns:a16="http://schemas.microsoft.com/office/drawing/2014/main" id="{1C6ADE64-C22C-BD4D-A36E-265EDEB3133F}"/>
              </a:ext>
            </a:extLst>
          </p:cNvPr>
          <p:cNvSpPr>
            <a:spLocks noGrp="1"/>
          </p:cNvSpPr>
          <p:nvPr>
            <p:ph type="body" sz="quarter" idx="20" hasCustomPrompt="1"/>
          </p:nvPr>
        </p:nvSpPr>
        <p:spPr>
          <a:xfrm>
            <a:off x="4572001" y="153899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6" name="Espace réservé du texte 20">
            <a:extLst>
              <a:ext uri="{FF2B5EF4-FFF2-40B4-BE49-F238E27FC236}">
                <a16:creationId xmlns:a16="http://schemas.microsoft.com/office/drawing/2014/main" id="{F4E1B1C6-FE35-3F4D-8863-464C71ACE2D1}"/>
              </a:ext>
            </a:extLst>
          </p:cNvPr>
          <p:cNvSpPr>
            <a:spLocks noGrp="1"/>
          </p:cNvSpPr>
          <p:nvPr>
            <p:ph type="body" sz="quarter" idx="21" hasCustomPrompt="1"/>
          </p:nvPr>
        </p:nvSpPr>
        <p:spPr>
          <a:xfrm>
            <a:off x="5021704"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chemeClr val="accent6"/>
                </a:solidFill>
              </a:defRPr>
            </a:lvl1pPr>
          </a:lstStyle>
          <a:p>
            <a:pPr lvl="0"/>
            <a:r>
              <a:rPr lang="fr-FR" dirty="0"/>
              <a:t>0 000</a:t>
            </a:r>
          </a:p>
        </p:txBody>
      </p:sp>
      <p:sp>
        <p:nvSpPr>
          <p:cNvPr id="27" name="Espace réservé du texte 20">
            <a:extLst>
              <a:ext uri="{FF2B5EF4-FFF2-40B4-BE49-F238E27FC236}">
                <a16:creationId xmlns:a16="http://schemas.microsoft.com/office/drawing/2014/main" id="{7ABCB8F0-653E-D141-A479-190D260E210B}"/>
              </a:ext>
            </a:extLst>
          </p:cNvPr>
          <p:cNvSpPr>
            <a:spLocks noGrp="1"/>
          </p:cNvSpPr>
          <p:nvPr>
            <p:ph type="body" sz="quarter" idx="22" hasCustomPrompt="1"/>
          </p:nvPr>
        </p:nvSpPr>
        <p:spPr>
          <a:xfrm>
            <a:off x="5021705" y="27247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28" name="Espace réservé du texte 20">
            <a:extLst>
              <a:ext uri="{FF2B5EF4-FFF2-40B4-BE49-F238E27FC236}">
                <a16:creationId xmlns:a16="http://schemas.microsoft.com/office/drawing/2014/main" id="{F66633FC-7757-8649-B030-05D9272448D3}"/>
              </a:ext>
            </a:extLst>
          </p:cNvPr>
          <p:cNvSpPr>
            <a:spLocks noGrp="1"/>
          </p:cNvSpPr>
          <p:nvPr>
            <p:ph type="body" sz="quarter" idx="23" hasCustomPrompt="1"/>
          </p:nvPr>
        </p:nvSpPr>
        <p:spPr>
          <a:xfrm>
            <a:off x="6455764"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baseline="0">
                <a:solidFill>
                  <a:schemeClr val="bg2"/>
                </a:solidFill>
              </a:defRPr>
            </a:lvl1pPr>
          </a:lstStyle>
          <a:p>
            <a:pPr lvl="0"/>
            <a:r>
              <a:rPr lang="fr-FR" dirty="0"/>
              <a:t>0 000</a:t>
            </a:r>
          </a:p>
        </p:txBody>
      </p:sp>
      <p:sp>
        <p:nvSpPr>
          <p:cNvPr id="29" name="Espace réservé du texte 20">
            <a:extLst>
              <a:ext uri="{FF2B5EF4-FFF2-40B4-BE49-F238E27FC236}">
                <a16:creationId xmlns:a16="http://schemas.microsoft.com/office/drawing/2014/main" id="{4719A5DA-CBF9-0242-9CDA-BF64E70479C3}"/>
              </a:ext>
            </a:extLst>
          </p:cNvPr>
          <p:cNvSpPr>
            <a:spLocks noGrp="1"/>
          </p:cNvSpPr>
          <p:nvPr>
            <p:ph type="body" sz="quarter" idx="24" hasCustomPrompt="1"/>
          </p:nvPr>
        </p:nvSpPr>
        <p:spPr>
          <a:xfrm>
            <a:off x="6455765" y="3757950"/>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
        <p:nvSpPr>
          <p:cNvPr id="30" name="Espace réservé du texte 20">
            <a:extLst>
              <a:ext uri="{FF2B5EF4-FFF2-40B4-BE49-F238E27FC236}">
                <a16:creationId xmlns:a16="http://schemas.microsoft.com/office/drawing/2014/main" id="{C0FC2DF1-14A5-944F-9BCA-1565C5C0AA74}"/>
              </a:ext>
            </a:extLst>
          </p:cNvPr>
          <p:cNvSpPr>
            <a:spLocks noGrp="1"/>
          </p:cNvSpPr>
          <p:nvPr>
            <p:ph type="body" sz="quarter" idx="25" hasCustomPrompt="1"/>
          </p:nvPr>
        </p:nvSpPr>
        <p:spPr>
          <a:xfrm>
            <a:off x="4117298" y="3471952"/>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chemeClr val="accent4">
                    <a:lumMod val="60000"/>
                    <a:lumOff val="40000"/>
                  </a:schemeClr>
                </a:solidFill>
              </a:defRPr>
            </a:lvl1pPr>
          </a:lstStyle>
          <a:p>
            <a:pPr lvl="0"/>
            <a:r>
              <a:rPr lang="fr-FR" dirty="0"/>
              <a:t>0 000</a:t>
            </a:r>
          </a:p>
        </p:txBody>
      </p:sp>
      <p:sp>
        <p:nvSpPr>
          <p:cNvPr id="31" name="Espace réservé du texte 20">
            <a:extLst>
              <a:ext uri="{FF2B5EF4-FFF2-40B4-BE49-F238E27FC236}">
                <a16:creationId xmlns:a16="http://schemas.microsoft.com/office/drawing/2014/main" id="{6B5B4FBA-FA9A-7643-9DC5-B356C6A91F83}"/>
              </a:ext>
            </a:extLst>
          </p:cNvPr>
          <p:cNvSpPr>
            <a:spLocks noGrp="1"/>
          </p:cNvSpPr>
          <p:nvPr>
            <p:ph type="body" sz="quarter" idx="26" hasCustomPrompt="1"/>
          </p:nvPr>
        </p:nvSpPr>
        <p:spPr>
          <a:xfrm>
            <a:off x="4117298" y="410730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bg2"/>
                </a:solidFill>
              </a:defRPr>
            </a:lvl1pPr>
          </a:lstStyle>
          <a:p>
            <a:pPr lvl="0"/>
            <a:r>
              <a:rPr lang="fr-FR" dirty="0"/>
              <a:t>Texte</a:t>
            </a:r>
          </a:p>
          <a:p>
            <a:pPr lvl="0"/>
            <a:r>
              <a:rPr lang="fr-FR" dirty="0"/>
              <a:t>sur nombre de lignes </a:t>
            </a:r>
          </a:p>
          <a:p>
            <a:pPr lvl="0"/>
            <a:r>
              <a:rPr lang="fr-FR" dirty="0"/>
              <a:t>souhaité</a:t>
            </a:r>
          </a:p>
        </p:txBody>
      </p:sp>
    </p:spTree>
    <p:extLst>
      <p:ext uri="{BB962C8B-B14F-4D97-AF65-F5344CB8AC3E}">
        <p14:creationId xmlns:p14="http://schemas.microsoft.com/office/powerpoint/2010/main" val="1049929628"/>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s V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843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843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5563"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5562" y="1079999"/>
            <a:ext cx="1826508" cy="2739762"/>
          </a:xfrm>
          <a:prstGeom prst="rect">
            <a:avLst/>
          </a:prstGeom>
          <a:solidFill>
            <a:schemeClr val="bg1">
              <a:lumMod val="95000"/>
            </a:schemeClr>
          </a:solidFill>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4225177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hotos V + lég. sombr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C05291-6969-B54A-AA3B-FC9E8BC24460}"/>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1407600"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6" name="Espace réservé pour une image  5">
            <a:extLst>
              <a:ext uri="{FF2B5EF4-FFF2-40B4-BE49-F238E27FC236}">
                <a16:creationId xmlns:a16="http://schemas.microsoft.com/office/drawing/2014/main" id="{503CCB31-A1A6-4044-81B7-1A5E0FEC7540}"/>
              </a:ext>
            </a:extLst>
          </p:cNvPr>
          <p:cNvSpPr>
            <a:spLocks noGrp="1"/>
          </p:cNvSpPr>
          <p:nvPr>
            <p:ph type="pic" sz="quarter" idx="17" hasCustomPrompt="1"/>
          </p:nvPr>
        </p:nvSpPr>
        <p:spPr>
          <a:xfrm>
            <a:off x="14076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Espace réservé du texte 22">
            <a:extLst>
              <a:ext uri="{FF2B5EF4-FFF2-40B4-BE49-F238E27FC236}">
                <a16:creationId xmlns:a16="http://schemas.microsoft.com/office/drawing/2014/main" id="{7920534A-7F39-6E49-9C14-E72F5DE616B0}"/>
              </a:ext>
            </a:extLst>
          </p:cNvPr>
          <p:cNvSpPr>
            <a:spLocks noGrp="1"/>
          </p:cNvSpPr>
          <p:nvPr>
            <p:ph type="body" sz="quarter" idx="18" hasCustomPrompt="1"/>
          </p:nvPr>
        </p:nvSpPr>
        <p:spPr>
          <a:xfrm>
            <a:off x="3658746" y="3976070"/>
            <a:ext cx="1826507" cy="523927"/>
          </a:xfrm>
          <a:prstGeom prst="rect">
            <a:avLst/>
          </a:prstGeom>
        </p:spPr>
        <p:txBody>
          <a:bodyPr lIns="0" tIns="0" rIns="0" bIns="0" numCol="1" spcCol="900000"/>
          <a:lstStyle>
            <a:lvl1pPr marL="0" indent="0">
              <a:spcBef>
                <a:spcPts val="0"/>
              </a:spcBef>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1" name="Espace réservé pour une image  5">
            <a:extLst>
              <a:ext uri="{FF2B5EF4-FFF2-40B4-BE49-F238E27FC236}">
                <a16:creationId xmlns:a16="http://schemas.microsoft.com/office/drawing/2014/main" id="{66739F86-0D54-0D4C-BF12-B731051C1FDA}"/>
              </a:ext>
            </a:extLst>
          </p:cNvPr>
          <p:cNvSpPr>
            <a:spLocks noGrp="1"/>
          </p:cNvSpPr>
          <p:nvPr>
            <p:ph type="pic" sz="quarter" idx="19" hasCustomPrompt="1"/>
          </p:nvPr>
        </p:nvSpPr>
        <p:spPr>
          <a:xfrm>
            <a:off x="3658745"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2" name="Espace réservé du texte 22">
            <a:extLst>
              <a:ext uri="{FF2B5EF4-FFF2-40B4-BE49-F238E27FC236}">
                <a16:creationId xmlns:a16="http://schemas.microsoft.com/office/drawing/2014/main" id="{A25A47A4-135A-154B-B441-C68AF69F3AA9}"/>
              </a:ext>
            </a:extLst>
          </p:cNvPr>
          <p:cNvSpPr>
            <a:spLocks noGrp="1"/>
          </p:cNvSpPr>
          <p:nvPr>
            <p:ph type="body" sz="quarter" idx="20" hasCustomPrompt="1"/>
          </p:nvPr>
        </p:nvSpPr>
        <p:spPr>
          <a:xfrm>
            <a:off x="5896800" y="3976070"/>
            <a:ext cx="1826507" cy="523927"/>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 </a:t>
            </a:r>
            <a:r>
              <a:rPr lang="fr-FR" dirty="0" err="1"/>
              <a:t>Ovit</a:t>
            </a:r>
            <a:r>
              <a:rPr lang="fr-FR" dirty="0"/>
              <a:t> </a:t>
            </a:r>
            <a:r>
              <a:rPr lang="fr-FR" dirty="0" err="1"/>
              <a:t>moluptae</a:t>
            </a:r>
            <a:r>
              <a:rPr lang="fr-FR" dirty="0"/>
              <a:t> </a:t>
            </a:r>
            <a:r>
              <a:rPr lang="fr-FR" dirty="0" err="1"/>
              <a:t>nonemquatem</a:t>
            </a:r>
            <a:r>
              <a:rPr lang="fr-FR" dirty="0"/>
              <a:t>. Aces </a:t>
            </a:r>
            <a:r>
              <a:rPr lang="fr-FR" dirty="0" err="1"/>
              <a:t>ipitia</a:t>
            </a:r>
            <a:r>
              <a:rPr lang="fr-FR" dirty="0"/>
              <a:t> </a:t>
            </a:r>
            <a:r>
              <a:rPr lang="fr-FR" dirty="0" err="1"/>
              <a:t>neseque</a:t>
            </a:r>
            <a:r>
              <a:rPr lang="fr-FR" dirty="0"/>
              <a:t> </a:t>
            </a:r>
            <a:r>
              <a:rPr lang="fr-FR" dirty="0" err="1"/>
              <a:t>sinctur</a:t>
            </a:r>
            <a:r>
              <a:rPr lang="fr-FR" dirty="0"/>
              <a:t> </a:t>
            </a:r>
            <a:r>
              <a:rPr lang="fr-FR" dirty="0" err="1"/>
              <a:t>aute</a:t>
            </a:r>
            <a:r>
              <a:rPr lang="fr-FR" dirty="0"/>
              <a:t> </a:t>
            </a:r>
            <a:r>
              <a:rPr lang="fr-FR" dirty="0" err="1"/>
              <a:t>dolenih</a:t>
            </a:r>
            <a:r>
              <a:rPr lang="fr-FR" dirty="0"/>
              <a:t> </a:t>
            </a:r>
            <a:r>
              <a:rPr lang="fr-FR" dirty="0" err="1"/>
              <a:t>icillenimini</a:t>
            </a:r>
            <a:r>
              <a:rPr lang="fr-FR" dirty="0"/>
              <a:t> </a:t>
            </a:r>
            <a:r>
              <a:rPr lang="fr-FR" dirty="0" err="1"/>
              <a:t>imincitam</a:t>
            </a:r>
            <a:r>
              <a:rPr lang="fr-FR" dirty="0"/>
              <a:t>, </a:t>
            </a:r>
            <a:r>
              <a:rPr lang="fr-FR" dirty="0" err="1"/>
              <a:t>quossit</a:t>
            </a:r>
            <a:r>
              <a:rPr lang="fr-FR" dirty="0"/>
              <a:t> ut </a:t>
            </a:r>
            <a:r>
              <a:rPr lang="fr-FR" dirty="0" err="1"/>
              <a:t>aut</a:t>
            </a:r>
            <a:endParaRPr lang="fr-FR" dirty="0"/>
          </a:p>
        </p:txBody>
      </p:sp>
      <p:sp>
        <p:nvSpPr>
          <p:cNvPr id="23" name="Espace réservé pour une image  5">
            <a:extLst>
              <a:ext uri="{FF2B5EF4-FFF2-40B4-BE49-F238E27FC236}">
                <a16:creationId xmlns:a16="http://schemas.microsoft.com/office/drawing/2014/main" id="{C353F987-D521-1240-9FB0-8E49BF75E1DC}"/>
              </a:ext>
            </a:extLst>
          </p:cNvPr>
          <p:cNvSpPr>
            <a:spLocks noGrp="1"/>
          </p:cNvSpPr>
          <p:nvPr>
            <p:ph type="pic" sz="quarter" idx="21" hasCustomPrompt="1"/>
          </p:nvPr>
        </p:nvSpPr>
        <p:spPr>
          <a:xfrm>
            <a:off x="5896800" y="1079999"/>
            <a:ext cx="1826508" cy="2739762"/>
          </a:xfrm>
          <a:prstGeom prst="rect">
            <a:avLst/>
          </a:prstGeom>
          <a:solidFill>
            <a:schemeClr val="bg1"/>
          </a:solidFill>
          <a:ln>
            <a:noFill/>
          </a:ln>
        </p:spPr>
        <p:txBody>
          <a:bodyPr lIns="108000" tIns="612000" rIns="108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02328215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hotos H + 3 point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074738"/>
            <a:ext cx="2416662" cy="161110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du texte 14">
            <a:extLst>
              <a:ext uri="{FF2B5EF4-FFF2-40B4-BE49-F238E27FC236}">
                <a16:creationId xmlns:a16="http://schemas.microsoft.com/office/drawing/2014/main" id="{C05A0749-F139-034E-93F4-B5F210CC17D5}"/>
              </a:ext>
            </a:extLst>
          </p:cNvPr>
          <p:cNvSpPr>
            <a:spLocks noGrp="1"/>
          </p:cNvSpPr>
          <p:nvPr>
            <p:ph type="body" sz="quarter" idx="30" hasCustomPrompt="1"/>
          </p:nvPr>
        </p:nvSpPr>
        <p:spPr>
          <a:xfrm>
            <a:off x="608014"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N°1 sur une ligne</a:t>
            </a:r>
          </a:p>
        </p:txBody>
      </p:sp>
      <p:sp>
        <p:nvSpPr>
          <p:cNvPr id="35" name="Espace réservé du texte 34">
            <a:extLst>
              <a:ext uri="{FF2B5EF4-FFF2-40B4-BE49-F238E27FC236}">
                <a16:creationId xmlns:a16="http://schemas.microsoft.com/office/drawing/2014/main" id="{15AE467E-A339-C849-BB7F-6E26A79641AE}"/>
              </a:ext>
            </a:extLst>
          </p:cNvPr>
          <p:cNvSpPr>
            <a:spLocks noGrp="1"/>
          </p:cNvSpPr>
          <p:nvPr>
            <p:ph type="body" sz="quarter" idx="31" hasCustomPrompt="1"/>
          </p:nvPr>
        </p:nvSpPr>
        <p:spPr>
          <a:xfrm>
            <a:off x="60801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6" name="Espace réservé du texte 14">
            <a:extLst>
              <a:ext uri="{FF2B5EF4-FFF2-40B4-BE49-F238E27FC236}">
                <a16:creationId xmlns:a16="http://schemas.microsoft.com/office/drawing/2014/main" id="{87F66423-B4ED-9445-90F2-50773D5B6DFF}"/>
              </a:ext>
            </a:extLst>
          </p:cNvPr>
          <p:cNvSpPr>
            <a:spLocks noGrp="1"/>
          </p:cNvSpPr>
          <p:nvPr>
            <p:ph type="body" sz="quarter" idx="32" hasCustomPrompt="1"/>
          </p:nvPr>
        </p:nvSpPr>
        <p:spPr>
          <a:xfrm>
            <a:off x="3287182"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N°2 sur une ligne</a:t>
            </a:r>
          </a:p>
        </p:txBody>
      </p:sp>
      <p:sp>
        <p:nvSpPr>
          <p:cNvPr id="37" name="Espace réservé du texte 34">
            <a:extLst>
              <a:ext uri="{FF2B5EF4-FFF2-40B4-BE49-F238E27FC236}">
                <a16:creationId xmlns:a16="http://schemas.microsoft.com/office/drawing/2014/main" id="{58DAF75E-30C0-A444-9C49-634905407121}"/>
              </a:ext>
            </a:extLst>
          </p:cNvPr>
          <p:cNvSpPr>
            <a:spLocks noGrp="1"/>
          </p:cNvSpPr>
          <p:nvPr>
            <p:ph type="body" sz="quarter" idx="33" hasCustomPrompt="1"/>
          </p:nvPr>
        </p:nvSpPr>
        <p:spPr>
          <a:xfrm>
            <a:off x="3287182"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
        <p:nvSpPr>
          <p:cNvPr id="38" name="Espace réservé du texte 14">
            <a:extLst>
              <a:ext uri="{FF2B5EF4-FFF2-40B4-BE49-F238E27FC236}">
                <a16:creationId xmlns:a16="http://schemas.microsoft.com/office/drawing/2014/main" id="{E57EA442-BBA4-5D41-9762-CCACB4500BE9}"/>
              </a:ext>
            </a:extLst>
          </p:cNvPr>
          <p:cNvSpPr>
            <a:spLocks noGrp="1"/>
          </p:cNvSpPr>
          <p:nvPr>
            <p:ph type="body" sz="quarter" idx="34" hasCustomPrompt="1"/>
          </p:nvPr>
        </p:nvSpPr>
        <p:spPr>
          <a:xfrm>
            <a:off x="5962163" y="2782603"/>
            <a:ext cx="2416662" cy="266928"/>
          </a:xfrm>
          <a:prstGeom prst="rect">
            <a:avLst/>
          </a:prstGeom>
        </p:spPr>
        <p:txBody>
          <a:bodyPr/>
          <a:lstStyle>
            <a:lvl1pPr marL="0" indent="0" algn="ctr">
              <a:buFontTx/>
              <a:buNone/>
              <a:defRPr sz="1600">
                <a:solidFill>
                  <a:schemeClr val="accent5"/>
                </a:solidFill>
                <a:latin typeface="+mj-lt"/>
              </a:defRPr>
            </a:lvl1pPr>
          </a:lstStyle>
          <a:p>
            <a:pPr lvl="0"/>
            <a:r>
              <a:rPr lang="fr-FR" dirty="0"/>
              <a:t>N°3 sur une ligne</a:t>
            </a:r>
          </a:p>
        </p:txBody>
      </p:sp>
      <p:sp>
        <p:nvSpPr>
          <p:cNvPr id="39" name="Espace réservé du texte 34">
            <a:extLst>
              <a:ext uri="{FF2B5EF4-FFF2-40B4-BE49-F238E27FC236}">
                <a16:creationId xmlns:a16="http://schemas.microsoft.com/office/drawing/2014/main" id="{6ECD34DE-7A29-8945-9EE6-DCEBB7BBB717}"/>
              </a:ext>
            </a:extLst>
          </p:cNvPr>
          <p:cNvSpPr>
            <a:spLocks noGrp="1"/>
          </p:cNvSpPr>
          <p:nvPr>
            <p:ph type="body" sz="quarter" idx="35" hasCustomPrompt="1"/>
          </p:nvPr>
        </p:nvSpPr>
        <p:spPr>
          <a:xfrm>
            <a:off x="596216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r>
              <a:rPr lang="fr-FR" dirty="0"/>
              <a:t>Insérez du texte sur le nombre de lignes souhaité</a:t>
            </a:r>
          </a:p>
        </p:txBody>
      </p:sp>
    </p:spTree>
    <p:extLst>
      <p:ext uri="{BB962C8B-B14F-4D97-AF65-F5344CB8AC3E}">
        <p14:creationId xmlns:p14="http://schemas.microsoft.com/office/powerpoint/2010/main" val="530832951"/>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hotos H + légendes">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4063875"/>
            <a:ext cx="4249244" cy="438275"/>
          </a:xfrm>
          <a:prstGeom prst="rect">
            <a:avLst/>
          </a:prstGeom>
        </p:spPr>
        <p:txBody>
          <a:bodyPr lIns="0" tIns="0" rIns="0" bIns="0" numCol="1" spcCol="900000"/>
          <a:lstStyle>
            <a:lvl1pPr marL="0" indent="0">
              <a:spcBef>
                <a:spcPts val="0"/>
              </a:spcBef>
              <a:buFontTx/>
              <a:buNone/>
              <a:defRPr lang="fr-FR" sz="800" b="0" baseline="0" smtClean="0">
                <a:solidFill>
                  <a:schemeClr val="bg2"/>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pour les 3 photos</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074737"/>
            <a:ext cx="4249244" cy="2832829"/>
          </a:xfrm>
          <a:prstGeom prst="rect">
            <a:avLst/>
          </a:prstGeom>
          <a:solidFill>
            <a:schemeClr val="bg1">
              <a:lumMod val="95000"/>
            </a:schemeClr>
          </a:solidFill>
        </p:spPr>
        <p:txBody>
          <a:bodyPr lIns="936000" tIns="684000" rIns="9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5271554" y="334381"/>
            <a:ext cx="3107270" cy="2071513"/>
          </a:xfrm>
          <a:prstGeom prst="rect">
            <a:avLst/>
          </a:prstGeom>
          <a:solidFill>
            <a:schemeClr val="bg1">
              <a:lumMod val="95000"/>
            </a:schemeClr>
          </a:solidFill>
        </p:spPr>
        <p:txBody>
          <a:bodyPr lIns="396000" tIns="360000" rIns="39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5" name="Espace réservé pour une image  5">
            <a:extLst>
              <a:ext uri="{FF2B5EF4-FFF2-40B4-BE49-F238E27FC236}">
                <a16:creationId xmlns:a16="http://schemas.microsoft.com/office/drawing/2014/main" id="{FFB24C2D-6551-2749-9149-1A8FE5183989}"/>
              </a:ext>
            </a:extLst>
          </p:cNvPr>
          <p:cNvSpPr>
            <a:spLocks noGrp="1"/>
          </p:cNvSpPr>
          <p:nvPr>
            <p:ph type="pic" sz="quarter" idx="28" hasCustomPrompt="1"/>
          </p:nvPr>
        </p:nvSpPr>
        <p:spPr>
          <a:xfrm>
            <a:off x="5271554" y="2837462"/>
            <a:ext cx="2523072" cy="1682048"/>
          </a:xfrm>
          <a:prstGeom prst="rect">
            <a:avLst/>
          </a:prstGeom>
          <a:solidFill>
            <a:schemeClr val="bg1">
              <a:lumMod val="95000"/>
            </a:schemeClr>
          </a:solidFill>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Tree>
    <p:extLst>
      <p:ext uri="{BB962C8B-B14F-4D97-AF65-F5344CB8AC3E}">
        <p14:creationId xmlns:p14="http://schemas.microsoft.com/office/powerpoint/2010/main" val="3867915535"/>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H + lég. somb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844C28-6FAC-F449-BA42-77054092BDF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2">
            <a:extLst>
              <a:ext uri="{FF2B5EF4-FFF2-40B4-BE49-F238E27FC236}">
                <a16:creationId xmlns:a16="http://schemas.microsoft.com/office/drawing/2014/main" id="{4E76D514-8826-594C-8203-878B45423F6B}"/>
              </a:ext>
            </a:extLst>
          </p:cNvPr>
          <p:cNvSpPr>
            <a:spLocks noGrp="1"/>
          </p:cNvSpPr>
          <p:nvPr>
            <p:ph type="body" sz="quarter" idx="15" hasCustomPrompt="1"/>
          </p:nvPr>
        </p:nvSpPr>
        <p:spPr>
          <a:xfrm>
            <a:off x="612000"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17" name="Espace réservé pour une image  5">
            <a:extLst>
              <a:ext uri="{FF2B5EF4-FFF2-40B4-BE49-F238E27FC236}">
                <a16:creationId xmlns:a16="http://schemas.microsoft.com/office/drawing/2014/main" id="{BB57DFD9-683F-AF43-90E8-60EDB6B7294F}"/>
              </a:ext>
            </a:extLst>
          </p:cNvPr>
          <p:cNvSpPr>
            <a:spLocks noGrp="1"/>
          </p:cNvSpPr>
          <p:nvPr>
            <p:ph type="pic" sz="quarter" idx="22" hasCustomPrompt="1"/>
          </p:nvPr>
        </p:nvSpPr>
        <p:spPr>
          <a:xfrm>
            <a:off x="612000"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90000"/>
              </a:lnSpc>
              <a:spcBef>
                <a:spcPts val="1000"/>
              </a:spcBef>
              <a:spcAft>
                <a:spcPts val="0"/>
              </a:spcAft>
              <a:buClr>
                <a:schemeClr val="tx2"/>
              </a:buClr>
              <a:buSzTx/>
              <a:buFontTx/>
              <a:buNone/>
              <a:tabLst/>
              <a:defRPr lang="fr-FR" sz="1350" b="0" i="1" kern="1200" dirty="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18" name="Espace réservé du texte 22">
            <a:extLst>
              <a:ext uri="{FF2B5EF4-FFF2-40B4-BE49-F238E27FC236}">
                <a16:creationId xmlns:a16="http://schemas.microsoft.com/office/drawing/2014/main" id="{BBF48E3A-6B80-D84E-8868-13407E2FD65B}"/>
              </a:ext>
            </a:extLst>
          </p:cNvPr>
          <p:cNvSpPr>
            <a:spLocks noGrp="1"/>
          </p:cNvSpPr>
          <p:nvPr>
            <p:ph type="body" sz="quarter" idx="23" hasCustomPrompt="1"/>
          </p:nvPr>
        </p:nvSpPr>
        <p:spPr>
          <a:xfrm>
            <a:off x="3287183" y="3396412"/>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4" name="Espace réservé du texte 22">
            <a:extLst>
              <a:ext uri="{FF2B5EF4-FFF2-40B4-BE49-F238E27FC236}">
                <a16:creationId xmlns:a16="http://schemas.microsoft.com/office/drawing/2014/main" id="{88D803FD-31E6-9C46-AE31-DFACBCF20BDB}"/>
              </a:ext>
            </a:extLst>
          </p:cNvPr>
          <p:cNvSpPr>
            <a:spLocks noGrp="1"/>
          </p:cNvSpPr>
          <p:nvPr>
            <p:ph type="body" sz="quarter" idx="25" hasCustomPrompt="1"/>
          </p:nvPr>
        </p:nvSpPr>
        <p:spPr>
          <a:xfrm>
            <a:off x="5962164" y="3393368"/>
            <a:ext cx="2416661" cy="438275"/>
          </a:xfrm>
          <a:prstGeom prst="rect">
            <a:avLst/>
          </a:prstGeom>
        </p:spPr>
        <p:txBody>
          <a:bodyPr lIns="0" tIns="0" rIns="0" bIns="0" numCol="1" spcCol="900000"/>
          <a:lstStyle>
            <a:lvl1pPr marL="0" indent="0">
              <a:buFontTx/>
              <a:buNone/>
              <a:defRPr lang="fr-FR" sz="800" b="0" baseline="0" smtClean="0">
                <a:solidFill>
                  <a:schemeClr val="bg1"/>
                </a:solidFill>
                <a:effectLs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lvl="0"/>
            <a:r>
              <a:rPr lang="fr-FR" dirty="0"/>
              <a:t>Légende photo</a:t>
            </a:r>
          </a:p>
        </p:txBody>
      </p:sp>
      <p:sp>
        <p:nvSpPr>
          <p:cNvPr id="26" name="Espace réservé pour une image  5">
            <a:extLst>
              <a:ext uri="{FF2B5EF4-FFF2-40B4-BE49-F238E27FC236}">
                <a16:creationId xmlns:a16="http://schemas.microsoft.com/office/drawing/2014/main" id="{1796744E-1464-BD4A-AFAB-E2A3429EE6A9}"/>
              </a:ext>
            </a:extLst>
          </p:cNvPr>
          <p:cNvSpPr>
            <a:spLocks noGrp="1"/>
          </p:cNvSpPr>
          <p:nvPr>
            <p:ph type="pic" sz="quarter" idx="27" hasCustomPrompt="1"/>
          </p:nvPr>
        </p:nvSpPr>
        <p:spPr>
          <a:xfrm>
            <a:off x="3287182"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7" name="Espace réservé pour une image  5">
            <a:extLst>
              <a:ext uri="{FF2B5EF4-FFF2-40B4-BE49-F238E27FC236}">
                <a16:creationId xmlns:a16="http://schemas.microsoft.com/office/drawing/2014/main" id="{4EF5FEEC-A81F-434E-ABF5-18938384A188}"/>
              </a:ext>
            </a:extLst>
          </p:cNvPr>
          <p:cNvSpPr>
            <a:spLocks noGrp="1"/>
          </p:cNvSpPr>
          <p:nvPr>
            <p:ph type="pic" sz="quarter" idx="28" hasCustomPrompt="1"/>
          </p:nvPr>
        </p:nvSpPr>
        <p:spPr>
          <a:xfrm>
            <a:off x="5962163" y="1625951"/>
            <a:ext cx="2416662" cy="1611108"/>
          </a:xfrm>
          <a:prstGeom prst="rect">
            <a:avLst/>
          </a:prstGeom>
          <a:solidFill>
            <a:schemeClr val="bg1"/>
          </a:solidFill>
          <a:ln>
            <a:noFill/>
          </a:ln>
        </p:spPr>
        <p:txBody>
          <a:bodyPr lIns="0" tIns="216000" rIns="36000"/>
          <a:lstStyle>
            <a:lvl1pPr marL="0" marR="0" indent="0" algn="ctr"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ci-dessous pour insérer une image</a:t>
            </a:r>
          </a:p>
        </p:txBody>
      </p:sp>
      <p:sp>
        <p:nvSpPr>
          <p:cNvPr id="20" name="Titre 1">
            <a:extLst>
              <a:ext uri="{FF2B5EF4-FFF2-40B4-BE49-F238E27FC236}">
                <a16:creationId xmlns:a16="http://schemas.microsoft.com/office/drawing/2014/main" id="{EDE56632-A62B-2D49-8CC3-BE9D1F68826F}"/>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1"/>
                </a:solidFill>
                <a:latin typeface="+mj-lt"/>
              </a:defRPr>
            </a:lvl1pPr>
          </a:lstStyle>
          <a:p>
            <a:r>
              <a:rPr lang="fr-FR" dirty="0"/>
              <a:t>TITRE 1</a:t>
            </a:r>
            <a:br>
              <a:rPr lang="fr-FR" dirty="0"/>
            </a:br>
            <a:r>
              <a:rPr lang="fr-FR" dirty="0"/>
              <a:t>SUR 2 LIGNES POSSIBLE</a:t>
            </a:r>
          </a:p>
        </p:txBody>
      </p:sp>
      <p:sp>
        <p:nvSpPr>
          <p:cNvPr id="21" name="Rectangle 20">
            <a:extLst>
              <a:ext uri="{FF2B5EF4-FFF2-40B4-BE49-F238E27FC236}">
                <a16:creationId xmlns:a16="http://schemas.microsoft.com/office/drawing/2014/main" id="{0937B0E8-D46E-424F-8DD3-B0E2057AE0B5}"/>
              </a:ext>
            </a:extLst>
          </p:cNvPr>
          <p:cNvSpPr/>
          <p:nvPr userDrawn="1"/>
        </p:nvSpPr>
        <p:spPr>
          <a:xfrm>
            <a:off x="608013" y="1288"/>
            <a:ext cx="252000" cy="64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Tree>
    <p:extLst>
      <p:ext uri="{BB962C8B-B14F-4D97-AF65-F5344CB8AC3E}">
        <p14:creationId xmlns:p14="http://schemas.microsoft.com/office/powerpoint/2010/main" val="386367412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5997655" y="1673265"/>
            <a:ext cx="1796970" cy="1796970"/>
          </a:xfrm>
          <a:prstGeom prst="rect">
            <a:avLst/>
          </a:prstGeom>
          <a:ln>
            <a:noFill/>
          </a:ln>
        </p:spPr>
      </p:pic>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2">
            <a:extLst>
              <a:ext uri="{FF2B5EF4-FFF2-40B4-BE49-F238E27FC236}">
                <a16:creationId xmlns:a16="http://schemas.microsoft.com/office/drawing/2014/main" id="{EFB72E4E-65C7-404A-B5FF-9F37C6C1AC20}"/>
              </a:ext>
            </a:extLst>
          </p:cNvPr>
          <p:cNvSpPr>
            <a:spLocks noGrp="1"/>
          </p:cNvSpPr>
          <p:nvPr>
            <p:ph type="body" sz="quarter" idx="15" hasCustomPrompt="1"/>
          </p:nvPr>
        </p:nvSpPr>
        <p:spPr>
          <a:xfrm>
            <a:off x="608013" y="1079998"/>
            <a:ext cx="3801827" cy="1796970"/>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1" i="0" kern="1200" baseline="0" dirty="0" smtClean="0">
                <a:solidFill>
                  <a:schemeClr val="accent4"/>
                </a:solidFill>
                <a:latin typeface="+mn-lt"/>
                <a:ea typeface="+mn-ea"/>
                <a:cs typeface="+mn-cs"/>
              </a:defRPr>
            </a:lvl1pPr>
            <a:lvl2pPr marL="685800" indent="-228600">
              <a:buClr>
                <a:schemeClr val="accent4"/>
              </a:buClr>
              <a:buFont typeface="Wingdings" pitchFamily="2" charset="2"/>
              <a:buChar char="§"/>
              <a:defRPr sz="1400" baseline="0">
                <a:solidFill>
                  <a:schemeClr val="bg2"/>
                </a:solidFill>
                <a:latin typeface="+mn-lt"/>
              </a:defRPr>
            </a:lvl2pPr>
            <a:lvl3pPr marL="1257300" indent="-342900">
              <a:buFont typeface="Arial" panose="020B0604020202020204" pitchFamily="34" charset="0"/>
              <a:buChar char="•"/>
              <a:defRPr sz="1400">
                <a:solidFill>
                  <a:schemeClr val="bg2"/>
                </a:solidFill>
                <a:latin typeface="+mn-lt"/>
              </a:defRPr>
            </a:lvl3pPr>
            <a:lvl4pPr marL="1657350" indent="-285750">
              <a:buClr>
                <a:schemeClr val="tx2"/>
              </a:buClr>
              <a:buFont typeface="Wingdings" pitchFamily="2" charset="2"/>
              <a:buChar char="ü"/>
              <a:defRPr sz="1400">
                <a:solidFill>
                  <a:schemeClr val="bg2"/>
                </a:solidFill>
                <a:latin typeface="+mn-lt"/>
              </a:defRPr>
            </a:lvl4pPr>
            <a:lvl5pPr marL="1828800" indent="0">
              <a:buClr>
                <a:schemeClr val="tx2"/>
              </a:buClr>
              <a:buFontTx/>
              <a:buNone/>
              <a:defRPr lang="fr-FR" sz="140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a:t>Remerciements, crédits photos, contacts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5" name="Espace réservé du texte 22">
            <a:extLst>
              <a:ext uri="{FF2B5EF4-FFF2-40B4-BE49-F238E27FC236}">
                <a16:creationId xmlns:a16="http://schemas.microsoft.com/office/drawing/2014/main" id="{FDCEF96A-236F-0449-B7D1-6463D458E5F9}"/>
              </a:ext>
            </a:extLst>
          </p:cNvPr>
          <p:cNvSpPr>
            <a:spLocks noGrp="1"/>
          </p:cNvSpPr>
          <p:nvPr>
            <p:ph type="body" sz="quarter" idx="16" hasCustomPrompt="1"/>
          </p:nvPr>
        </p:nvSpPr>
        <p:spPr>
          <a:xfrm>
            <a:off x="608013" y="3410967"/>
            <a:ext cx="3801827" cy="226646"/>
          </a:xfrm>
          <a:prstGeom prst="rect">
            <a:avLst/>
          </a:prstGeom>
        </p:spPr>
        <p:txBody>
          <a:bodyPr lIns="0" tIns="0" rIns="0" bIns="0" numCol="1" spcCol="900000"/>
          <a:lstStyle>
            <a:lvl1pPr marL="0" indent="0" algn="l" defTabSz="914400" rtl="0" eaLnBrk="1" latinLnBrk="0" hangingPunct="1">
              <a:lnSpc>
                <a:spcPct val="90000"/>
              </a:lnSpc>
              <a:spcBef>
                <a:spcPts val="1000"/>
              </a:spcBef>
              <a:buClr>
                <a:schemeClr val="tx2"/>
              </a:buClr>
              <a:buFontTx/>
              <a:buNone/>
              <a:defRPr lang="fr-FR" sz="1400" b="0" i="0" kern="1200" baseline="0" dirty="0" smtClean="0">
                <a:solidFill>
                  <a:schemeClr val="bg2"/>
                </a:solidFill>
                <a:latin typeface="+mn-lt"/>
                <a:ea typeface="+mn-ea"/>
                <a:cs typeface="+mn-cs"/>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lang="fr-FR" sz="1350" b="0" i="0" kern="1200" dirty="0" smtClean="0">
                <a:solidFill>
                  <a:schemeClr val="bg2"/>
                </a:solidFill>
                <a:latin typeface="+mn-lt"/>
                <a:ea typeface="+mn-ea"/>
                <a:cs typeface="+mn-cs"/>
              </a:defRPr>
            </a:lvl5pPr>
          </a:lstStyle>
          <a:p>
            <a:pPr marL="0" lvl="0" indent="0" algn="l" defTabSz="914400" rtl="0" eaLnBrk="1" latinLnBrk="0" hangingPunct="1">
              <a:lnSpc>
                <a:spcPct val="90000"/>
              </a:lnSpc>
              <a:spcBef>
                <a:spcPts val="1000"/>
              </a:spcBef>
              <a:buClr>
                <a:schemeClr val="tx2"/>
              </a:buClr>
              <a:buFontTx/>
              <a:buNone/>
            </a:pPr>
            <a:r>
              <a:rPr lang="fr-FR" dirty="0" err="1"/>
              <a:t>www.lienweb.fr</a:t>
            </a:r>
            <a:endParaRPr lang="fr-FR" dirty="0"/>
          </a:p>
        </p:txBody>
      </p:sp>
      <p:sp>
        <p:nvSpPr>
          <p:cNvPr id="3" name="ZoneTexte 2">
            <a:extLst>
              <a:ext uri="{FF2B5EF4-FFF2-40B4-BE49-F238E27FC236}">
                <a16:creationId xmlns:a16="http://schemas.microsoft.com/office/drawing/2014/main" id="{5BF4E342-38BE-4143-9228-A4DD42A3122E}"/>
              </a:ext>
            </a:extLst>
          </p:cNvPr>
          <p:cNvSpPr txBox="1"/>
          <p:nvPr userDrawn="1"/>
        </p:nvSpPr>
        <p:spPr>
          <a:xfrm>
            <a:off x="608013" y="4327161"/>
            <a:ext cx="3854059" cy="215444"/>
          </a:xfrm>
          <a:prstGeom prst="rect">
            <a:avLst/>
          </a:prstGeom>
          <a:noFill/>
        </p:spPr>
        <p:txBody>
          <a:bodyPr wrap="square" lIns="0" tIns="0" rIns="0" bIns="0" rtlCol="0">
            <a:spAutoFit/>
          </a:bodyPr>
          <a:lstStyle/>
          <a:p>
            <a:r>
              <a:rPr lang="fr-FR" sz="1350" b="1" spc="0" baseline="0" noProof="0" dirty="0" err="1">
                <a:solidFill>
                  <a:schemeClr val="accent6"/>
                </a:solidFill>
              </a:rPr>
              <a:t>www.cnrs.fr</a:t>
            </a:r>
            <a:endParaRPr lang="fr-FR" sz="1350" b="1" spc="0" baseline="0" noProof="0" dirty="0">
              <a:solidFill>
                <a:schemeClr val="accent6"/>
              </a:solidFill>
            </a:endParaRPr>
          </a:p>
        </p:txBody>
      </p:sp>
    </p:spTree>
    <p:extLst>
      <p:ext uri="{BB962C8B-B14F-4D97-AF65-F5344CB8AC3E}">
        <p14:creationId xmlns:p14="http://schemas.microsoft.com/office/powerpoint/2010/main" val="3404301607"/>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exte + 1 chiffre">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7594427" cy="523926"/>
          </a:xfrm>
          <a:prstGeom prst="rect">
            <a:avLst/>
          </a:prstGeom>
        </p:spPr>
        <p:txBody>
          <a:bodyPr lIns="0" tIns="0" rIns="0" bIns="0" anchor="b" anchorCtr="0"/>
          <a:lstStyle>
            <a:lvl1pPr>
              <a:defRPr sz="1800" b="0">
                <a:solidFill>
                  <a:schemeClr val="bg2"/>
                </a:solidFill>
                <a:latin typeface="+mj-lt"/>
              </a:defRPr>
            </a:lvl1pPr>
          </a:lstStyle>
          <a:p>
            <a:r>
              <a:rPr lang="fr-FR"/>
              <a:t>TITRE 1</a:t>
            </a:r>
            <a:br>
              <a:rPr lang="fr-FR"/>
            </a:br>
            <a:r>
              <a:rPr lang="fr-FR"/>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3" y="846306"/>
            <a:ext cx="8117697" cy="3585600"/>
          </a:xfrm>
          <a:prstGeom prst="rect">
            <a:avLst/>
          </a:prstGeom>
        </p:spPr>
        <p:txBody>
          <a:bodyPr lIns="0" tIns="0" rIns="0" bIns="0"/>
          <a:lstStyle>
            <a:lvl1pPr marL="0" indent="0">
              <a:buFontTx/>
              <a:buNone/>
              <a:defRPr sz="2000" b="1" i="0" baseline="0">
                <a:solidFill>
                  <a:schemeClr val="accent4"/>
                </a:solidFill>
                <a:latin typeface="+mn-lt"/>
              </a:defRPr>
            </a:lvl1pPr>
            <a:lvl2pPr marL="685800" indent="-228600">
              <a:buClr>
                <a:schemeClr val="accent4"/>
              </a:buClr>
              <a:buFont typeface="Wingdings" pitchFamily="2" charset="2"/>
              <a:buChar char="§"/>
              <a:defRPr sz="1800" baseline="0">
                <a:solidFill>
                  <a:schemeClr val="bg2"/>
                </a:solidFill>
                <a:latin typeface="+mn-lt"/>
              </a:defRPr>
            </a:lvl2pPr>
            <a:lvl3pPr marL="1257300" indent="-342900">
              <a:buFont typeface="Arial" panose="020B0604020202020204" pitchFamily="34" charset="0"/>
              <a:buChar char="•"/>
              <a:defRPr sz="1800">
                <a:solidFill>
                  <a:schemeClr val="bg2"/>
                </a:solidFill>
                <a:latin typeface="+mn-lt"/>
              </a:defRPr>
            </a:lvl3pPr>
            <a:lvl4pPr marL="1657350" indent="-285750">
              <a:buClr>
                <a:schemeClr val="tx2"/>
              </a:buClr>
              <a:buFont typeface="Wingdings" pitchFamily="2" charset="2"/>
              <a:buChar char="ü"/>
              <a:defRPr sz="1600">
                <a:solidFill>
                  <a:schemeClr val="bg2"/>
                </a:solidFill>
                <a:latin typeface="+mn-lt"/>
              </a:defRPr>
            </a:lvl4pPr>
            <a:lvl5pPr marL="1828800" indent="0">
              <a:buClr>
                <a:schemeClr val="tx2"/>
              </a:buClr>
              <a:buFontTx/>
              <a:buNone/>
              <a:defRPr sz="1600">
                <a:solidFill>
                  <a:schemeClr val="bg2"/>
                </a:solidFill>
                <a:latin typeface="+mn-lt"/>
              </a:defRPr>
            </a:lvl5pPr>
          </a:lstStyle>
          <a:p>
            <a:pPr lvl="0"/>
            <a:r>
              <a:rPr lang="fr-FR"/>
              <a:t>Cliquez pour insérer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412239" y="4959350"/>
            <a:ext cx="449263" cy="152300"/>
          </a:xfrm>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716382453"/>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p15:clr>
            <a:srgbClr val="FBAE40"/>
          </p15:clr>
        </p15:guide>
        <p15:guide id="9" orient="horz" pos="2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0CAC1D-421A-4A19-8128-170F730B2926}" type="datetimeFigureOut">
              <a:rPr lang="fr-FR" smtClean="0"/>
              <a:t>08/09/2022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68B2E3-AEFF-48FE-B05D-D419A175EBC6}" type="slidenum">
              <a:rPr lang="fr-FR" smtClean="0"/>
              <a:t>‹N°›</a:t>
            </a:fld>
            <a:endParaRPr lang="fr-FR"/>
          </a:p>
        </p:txBody>
      </p:sp>
    </p:spTree>
    <p:extLst>
      <p:ext uri="{BB962C8B-B14F-4D97-AF65-F5344CB8AC3E}">
        <p14:creationId xmlns:p14="http://schemas.microsoft.com/office/powerpoint/2010/main" val="420714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pic>
        <p:nvPicPr>
          <p:cNvPr id="13" name="Espace réservé pour une image  10">
            <a:extLst>
              <a:ext uri="{FF2B5EF4-FFF2-40B4-BE49-F238E27FC236}">
                <a16:creationId xmlns:a16="http://schemas.microsoft.com/office/drawing/2014/main" id="{1685E184-38B9-6C46-983C-91F4B6A88FA4}"/>
              </a:ext>
            </a:extLst>
          </p:cNvPr>
          <p:cNvPicPr>
            <a:picLocks/>
          </p:cNvPicPr>
          <p:nvPr userDrawn="1"/>
        </p:nvPicPr>
        <p:blipFill>
          <a:blip r:embed="rId3">
            <a:extLst>
              <a:ext uri="{28A0092B-C50C-407E-A947-70E740481C1C}">
                <a14:useLocalDpi xmlns:a14="http://schemas.microsoft.com/office/drawing/2010/main"/>
              </a:ext>
            </a:extLst>
          </a:blip>
          <a:srcRect/>
          <a:stretch>
            <a:fillRect/>
          </a:stretch>
        </p:blipFill>
        <p:spPr bwMode="gray">
          <a:xfrm>
            <a:off x="0" y="0"/>
            <a:ext cx="9144000" cy="4536000"/>
          </a:xfrm>
          <a:prstGeom prst="rect">
            <a:avLst/>
          </a:prstGeom>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spcBef>
                <a:spcPts val="0"/>
              </a:spcBef>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A1C8544C-C108-8149-BD1E-84793D33175A}"/>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2" name="Espace réservé de la date 1">
            <a:extLst>
              <a:ext uri="{FF2B5EF4-FFF2-40B4-BE49-F238E27FC236}">
                <a16:creationId xmlns:a16="http://schemas.microsoft.com/office/drawing/2014/main" id="{DAF17FA9-6C32-3B46-AC3B-C884F19A4E15}"/>
              </a:ext>
            </a:extLst>
          </p:cNvPr>
          <p:cNvSpPr>
            <a:spLocks noGrp="1"/>
          </p:cNvSpPr>
          <p:nvPr>
            <p:ph type="dt" sz="half" idx="14"/>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7D00E8C-0FDC-ED49-A9CE-9A0E318D7C6A}"/>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1586081309"/>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userDrawn="1">
          <p15:clr>
            <a:srgbClr val="FBAE40"/>
          </p15:clr>
        </p15:guide>
        <p15:guide id="3" pos="5604" userDrawn="1">
          <p15:clr>
            <a:srgbClr val="FBAE40"/>
          </p15:clr>
        </p15:guide>
        <p15:guide id="4" pos="5278" userDrawn="1">
          <p15:clr>
            <a:srgbClr val="FBAE40"/>
          </p15:clr>
        </p15:guide>
        <p15:guide id="5" pos="4910" userDrawn="1">
          <p15:clr>
            <a:srgbClr val="FBAE40"/>
          </p15:clr>
        </p15:guide>
        <p15:guide id="6" orient="horz" pos="3080" userDrawn="1">
          <p15:clr>
            <a:srgbClr val="FBAE40"/>
          </p15:clr>
        </p15:guide>
        <p15:guide id="7" orient="horz" pos="21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8" name="Espace réservé pour une image  8">
            <a:extLst>
              <a:ext uri="{FF2B5EF4-FFF2-40B4-BE49-F238E27FC236}">
                <a16:creationId xmlns:a16="http://schemas.microsoft.com/office/drawing/2014/main" id="{FBDAEB37-DAE2-D94D-8566-DFB87F3F7335}"/>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9" name="Espace réservé du texte 8">
            <a:extLst>
              <a:ext uri="{FF2B5EF4-FFF2-40B4-BE49-F238E27FC236}">
                <a16:creationId xmlns:a16="http://schemas.microsoft.com/office/drawing/2014/main" id="{077D0E58-B044-C54B-9331-7936DF6BE71F}"/>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
        <p:nvSpPr>
          <p:cNvPr id="5" name="Espace réservé de la date 4">
            <a:extLst>
              <a:ext uri="{FF2B5EF4-FFF2-40B4-BE49-F238E27FC236}">
                <a16:creationId xmlns:a16="http://schemas.microsoft.com/office/drawing/2014/main" id="{1CD04C43-2EBB-9349-AB08-A96394F16DD2}"/>
              </a:ext>
            </a:extLst>
          </p:cNvPr>
          <p:cNvSpPr>
            <a:spLocks noGrp="1"/>
          </p:cNvSpPr>
          <p:nvPr>
            <p:ph type="dt" sz="half" idx="14"/>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5925316-0A93-CB4D-8EA8-0BB80E3466CB}"/>
              </a:ext>
            </a:extLst>
          </p:cNvPr>
          <p:cNvSpPr>
            <a:spLocks noGrp="1"/>
          </p:cNvSpPr>
          <p:nvPr>
            <p:ph type="sldNum" sz="quarter" idx="16"/>
          </p:nvPr>
        </p:nvSpPr>
        <p:spPr/>
        <p:txBody>
          <a:body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2371914751"/>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9" name="Espace réservé pour une image  10">
            <a:extLst>
              <a:ext uri="{FF2B5EF4-FFF2-40B4-BE49-F238E27FC236}">
                <a16:creationId xmlns:a16="http://schemas.microsoft.com/office/drawing/2014/main" id="{6927CA69-EF9E-3F4B-8774-677CC8908D50}"/>
              </a:ext>
            </a:extLst>
          </p:cNvPr>
          <p:cNvPicPr>
            <a:picLocks/>
          </p:cNvPicPr>
          <p:nvPr userDrawn="1"/>
        </p:nvPicPr>
        <p:blipFill>
          <a:blip r:embed="rId2">
            <a:extLst>
              <a:ext uri="{28A0092B-C50C-407E-A947-70E740481C1C}">
                <a14:useLocalDpi xmlns:a14="http://schemas.microsoft.com/office/drawing/2010/main"/>
              </a:ext>
            </a:extLst>
          </a:blip>
          <a:srcRect/>
          <a:stretch>
            <a:fillRect/>
          </a:stretch>
        </p:blipFill>
        <p:spPr bwMode="gray">
          <a:xfrm>
            <a:off x="0" y="951"/>
            <a:ext cx="9142645" cy="4536000"/>
          </a:xfrm>
          <a:prstGeom prst="rect">
            <a:avLst/>
          </a:prstGeom>
        </p:spPr>
      </p:pic>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1741648038"/>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photo vierge">
    <p:spTree>
      <p:nvGrpSpPr>
        <p:cNvPr id="1" name=""/>
        <p:cNvGrpSpPr/>
        <p:nvPr/>
      </p:nvGrpSpPr>
      <p:grpSpPr>
        <a:xfrm>
          <a:off x="0" y="0"/>
          <a:ext cx="0" cy="0"/>
          <a:chOff x="0" y="0"/>
          <a:chExt cx="0" cy="0"/>
        </a:xfrm>
      </p:grpSpPr>
      <p:sp>
        <p:nvSpPr>
          <p:cNvPr id="11" name="Espace réservé pour une image  5">
            <a:extLst>
              <a:ext uri="{FF2B5EF4-FFF2-40B4-BE49-F238E27FC236}">
                <a16:creationId xmlns:a16="http://schemas.microsoft.com/office/drawing/2014/main" id="{61557D14-AEB6-AB44-9445-F8650BDFFFD2}"/>
              </a:ext>
            </a:extLst>
          </p:cNvPr>
          <p:cNvSpPr>
            <a:spLocks noGrp="1"/>
          </p:cNvSpPr>
          <p:nvPr>
            <p:ph type="pic" sz="quarter" idx="17" hasCustomPrompt="1"/>
          </p:nvPr>
        </p:nvSpPr>
        <p:spPr>
          <a:xfrm>
            <a:off x="0" y="0"/>
            <a:ext cx="9144000" cy="4536000"/>
          </a:xfrm>
          <a:prstGeom prst="rect">
            <a:avLst/>
          </a:prstGeom>
          <a:solidFill>
            <a:schemeClr val="bg1">
              <a:lumMod val="95000"/>
            </a:schemeClr>
          </a:solidFill>
          <a:ln>
            <a:noFill/>
          </a:ln>
        </p:spPr>
        <p:txBody>
          <a:bodyPr lIns="5400000" tIns="2052000" rIns="1584000"/>
          <a:lstStyle>
            <a:lvl1pPr marL="0" marR="0" indent="0" algn="l" defTabSz="914400" rtl="0" eaLnBrk="1" fontAlgn="auto" latinLnBrk="0" hangingPunct="1">
              <a:lnSpc>
                <a:spcPct val="100000"/>
              </a:lnSpc>
              <a:spcBef>
                <a:spcPts val="0"/>
              </a:spcBef>
              <a:spcAft>
                <a:spcPts val="0"/>
              </a:spcAft>
              <a:buClr>
                <a:schemeClr val="tx2"/>
              </a:buClr>
              <a:buSzTx/>
              <a:buFontTx/>
              <a:buNone/>
              <a:tabLst/>
              <a:defRPr lang="fr-FR" sz="1350" b="0" i="1" kern="1200">
                <a:solidFill>
                  <a:schemeClr val="bg1">
                    <a:lumMod val="65000"/>
                  </a:schemeClr>
                </a:solidFill>
                <a:latin typeface="Arial" panose="020B0604020202020204" pitchFamily="34" charset="0"/>
                <a:ea typeface="+mn-ea"/>
                <a:cs typeface="+mn-cs"/>
              </a:defRPr>
            </a:lvl1pPr>
          </a:lstStyle>
          <a:p>
            <a:pPr marL="0" marR="0" lvl="0" indent="0" algn="ctr" defTabSz="914400" rtl="0" eaLnBrk="1" fontAlgn="auto" latinLnBrk="0" hangingPunct="1">
              <a:lnSpc>
                <a:spcPct val="100000"/>
              </a:lnSpc>
              <a:spcBef>
                <a:spcPts val="0"/>
              </a:spcBef>
              <a:spcAft>
                <a:spcPts val="0"/>
              </a:spcAft>
              <a:buClr>
                <a:schemeClr val="tx2"/>
              </a:buClr>
              <a:buSzTx/>
              <a:buFontTx/>
              <a:buNone/>
              <a:tabLst/>
              <a:defRPr/>
            </a:pPr>
            <a:r>
              <a:rPr lang="fr-FR" dirty="0"/>
              <a:t>Cliquez sur l’icône centrale pour insérer une image</a:t>
            </a:r>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a:xfrm>
            <a:off x="8378164" y="4676347"/>
            <a:ext cx="449263" cy="152300"/>
          </a:xfrm>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10" name="Espace réservé du texte 8">
            <a:extLst>
              <a:ext uri="{FF2B5EF4-FFF2-40B4-BE49-F238E27FC236}">
                <a16:creationId xmlns:a16="http://schemas.microsoft.com/office/drawing/2014/main" id="{031E5602-B3CE-5149-ABDF-CC12D6B66A82}"/>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5698954"/>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couleu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lumMod val="50000"/>
              <a:lumOff val="5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412433966"/>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ouleu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23F5-5E11-944A-A040-8AD20735FCEC}"/>
              </a:ext>
            </a:extLst>
          </p:cNvPr>
          <p:cNvSpPr/>
          <p:nvPr userDrawn="1"/>
        </p:nvSpPr>
        <p:spPr>
          <a:xfrm>
            <a:off x="0" y="-1"/>
            <a:ext cx="9144000" cy="45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15" name="Sous-titre 2">
            <a:extLst>
              <a:ext uri="{FF2B5EF4-FFF2-40B4-BE49-F238E27FC236}">
                <a16:creationId xmlns:a16="http://schemas.microsoft.com/office/drawing/2014/main" id="{F572CDFC-FD93-9A48-8D8A-AF009C0D5CDC}"/>
              </a:ext>
            </a:extLst>
          </p:cNvPr>
          <p:cNvSpPr>
            <a:spLocks noGrp="1"/>
          </p:cNvSpPr>
          <p:nvPr>
            <p:ph type="subTitle" idx="1" hasCustomPrompt="1"/>
          </p:nvPr>
        </p:nvSpPr>
        <p:spPr bwMode="gray">
          <a:xfrm>
            <a:off x="612000" y="1543500"/>
            <a:ext cx="3960000" cy="3600000"/>
          </a:xfrm>
          <a:prstGeom prst="rect">
            <a:avLst/>
          </a:prstGeom>
          <a:solidFill>
            <a:schemeClr val="accent6">
              <a:alpha val="70000"/>
            </a:schemeClr>
          </a:solidFill>
        </p:spPr>
        <p:txBody>
          <a:bodyPr lIns="288000" tIns="288000" rIns="90000"/>
          <a:lstStyle>
            <a:lvl1pPr marL="0" indent="0">
              <a:buFontTx/>
              <a:buNone/>
              <a:defRPr sz="1900">
                <a:solidFill>
                  <a:schemeClr val="bg1"/>
                </a:solidFill>
                <a:latin typeface="+mj-lt"/>
              </a:defRPr>
            </a:lvl1pPr>
            <a:lvl2pPr marL="457200" indent="0">
              <a:buFontTx/>
              <a:buNone/>
              <a:defRPr>
                <a:solidFill>
                  <a:schemeClr val="bg1"/>
                </a:solidFill>
                <a:latin typeface="+mn-lt"/>
              </a:defRPr>
            </a:lvl2pPr>
          </a:lstStyle>
          <a:p>
            <a:r>
              <a:rPr lang="fr-FR" dirty="0"/>
              <a:t>PAGE INTERCALAIRE TITRE SUR DEUX LIGNES</a:t>
            </a:r>
          </a:p>
        </p:txBody>
      </p:sp>
      <p:sp>
        <p:nvSpPr>
          <p:cNvPr id="8" name="Espace réservé du texte 8">
            <a:extLst>
              <a:ext uri="{FF2B5EF4-FFF2-40B4-BE49-F238E27FC236}">
                <a16:creationId xmlns:a16="http://schemas.microsoft.com/office/drawing/2014/main" id="{EF8D7870-9D93-0749-A9A3-4788A94E0843}"/>
              </a:ext>
            </a:extLst>
          </p:cNvPr>
          <p:cNvSpPr>
            <a:spLocks noGrp="1"/>
          </p:cNvSpPr>
          <p:nvPr>
            <p:ph type="body" sz="quarter" idx="13" hasCustomPrompt="1"/>
          </p:nvPr>
        </p:nvSpPr>
        <p:spPr>
          <a:xfrm>
            <a:off x="901145" y="3228623"/>
            <a:ext cx="3170237" cy="486479"/>
          </a:xfrm>
          <a:prstGeom prst="rect">
            <a:avLst/>
          </a:prstGeom>
        </p:spPr>
        <p:txBody>
          <a:bodyPr lIns="0" tIns="0" rIns="0" bIns="0" anchor="ctr" anchorCtr="0"/>
          <a:lstStyle>
            <a:lvl1pPr marL="0" indent="0">
              <a:lnSpc>
                <a:spcPts val="1580"/>
              </a:lnSpc>
              <a:spcBef>
                <a:spcPts val="0"/>
              </a:spcBef>
              <a:buFontTx/>
              <a:buNone/>
              <a:defRPr sz="1400">
                <a:solidFill>
                  <a:schemeClr val="bg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r>
              <a:rPr lang="fr-FR" dirty="0"/>
              <a:t>Sous titre</a:t>
            </a:r>
          </a:p>
        </p:txBody>
      </p:sp>
    </p:spTree>
    <p:extLst>
      <p:ext uri="{BB962C8B-B14F-4D97-AF65-F5344CB8AC3E}">
        <p14:creationId xmlns:p14="http://schemas.microsoft.com/office/powerpoint/2010/main" val="827271412"/>
      </p:ext>
    </p:extLst>
  </p:cSld>
  <p:clrMapOvr>
    <a:masterClrMapping/>
  </p:clrMapOvr>
  <p:extLst>
    <p:ext uri="{DCECCB84-F9BA-43D5-87BE-67443E8EF086}">
      <p15:sldGuideLst xmlns:p15="http://schemas.microsoft.com/office/powerpoint/2012/main">
        <p15:guide id="1" pos="1075">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1 chiff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ED15C4-D29C-BB4B-8D7B-EF6C8C8A8276}"/>
              </a:ext>
            </a:extLst>
          </p:cNvPr>
          <p:cNvSpPr>
            <a:spLocks noGrp="1"/>
          </p:cNvSpPr>
          <p:nvPr>
            <p:ph type="dt" sz="half"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2661E6F-6415-0848-9C89-8F92F03A924D}"/>
              </a:ext>
            </a:extLst>
          </p:cNvPr>
          <p:cNvSpPr>
            <a:spLocks noGrp="1"/>
          </p:cNvSpPr>
          <p:nvPr>
            <p:ph type="sldNum" sz="quarter" idx="12"/>
          </p:nvPr>
        </p:nvSpPr>
        <p:spPr/>
        <p:txBody>
          <a:bodyPr/>
          <a:lstStyle/>
          <a:p>
            <a:r>
              <a:rPr lang="fr-FR" dirty="0"/>
              <a:t>P </a:t>
            </a:r>
            <a:fld id="{733122C9-A0B9-462F-8757-0847AD287B63}" type="slidenum">
              <a:rPr lang="fr-FR" smtClean="0"/>
              <a:pPr/>
              <a:t>‹N°›</a:t>
            </a:fld>
            <a:endParaRPr lang="fr-FR" dirty="0"/>
          </a:p>
        </p:txBody>
      </p:sp>
      <p:pic>
        <p:nvPicPr>
          <p:cNvPr id="12" name="Image 6">
            <a:extLst>
              <a:ext uri="{FF2B5EF4-FFF2-40B4-BE49-F238E27FC236}">
                <a16:creationId xmlns:a16="http://schemas.microsoft.com/office/drawing/2014/main" id="{E95EBE8E-DEA7-7D49-9D0D-1A2915F1E3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71544" y="4606924"/>
            <a:ext cx="466825" cy="466825"/>
          </a:xfrm>
          <a:prstGeom prst="rect">
            <a:avLst/>
          </a:prstGeom>
          <a:ln>
            <a:noFill/>
          </a:ln>
        </p:spPr>
      </p:pic>
      <p:sp>
        <p:nvSpPr>
          <p:cNvPr id="8" name="Titre 1">
            <a:extLst>
              <a:ext uri="{FF2B5EF4-FFF2-40B4-BE49-F238E27FC236}">
                <a16:creationId xmlns:a16="http://schemas.microsoft.com/office/drawing/2014/main" id="{EAF078B7-0789-5241-B2D4-3F7667ABFF00}"/>
              </a:ext>
              <a:ext uri="{C183D7F6-B498-43B3-948B-1728B52AA6E4}">
                <adec:decorative xmlns:adec="http://schemas.microsoft.com/office/drawing/2017/decorative" val="0"/>
              </a:ext>
            </a:extLst>
          </p:cNvPr>
          <p:cNvSpPr>
            <a:spLocks noGrp="1"/>
          </p:cNvSpPr>
          <p:nvPr>
            <p:ph type="title" hasCustomPrompt="1"/>
          </p:nvPr>
        </p:nvSpPr>
        <p:spPr>
          <a:xfrm>
            <a:off x="985369" y="177388"/>
            <a:ext cx="4591771" cy="523926"/>
          </a:xfrm>
          <a:prstGeom prst="rect">
            <a:avLst/>
          </a:prstGeom>
        </p:spPr>
        <p:txBody>
          <a:bodyPr lIns="0" tIns="0" rIns="0" bIns="0" anchor="b" anchorCtr="0"/>
          <a:lstStyle>
            <a:lvl1pPr>
              <a:defRPr sz="1500" b="0">
                <a:solidFill>
                  <a:schemeClr val="bg2"/>
                </a:solidFill>
                <a:latin typeface="+mj-lt"/>
              </a:defRPr>
            </a:lvl1pPr>
          </a:lstStyle>
          <a:p>
            <a:r>
              <a:rPr lang="fr-FR" dirty="0"/>
              <a:t>TITRE 1</a:t>
            </a:r>
            <a:br>
              <a:rPr lang="fr-FR" dirty="0"/>
            </a:br>
            <a:r>
              <a:rPr lang="fr-FR" dirty="0"/>
              <a:t>SUR 2 LIGNES POSSIBLE</a:t>
            </a:r>
          </a:p>
        </p:txBody>
      </p:sp>
      <p:sp>
        <p:nvSpPr>
          <p:cNvPr id="10" name="Rectangle 9">
            <a:extLst>
              <a:ext uri="{FF2B5EF4-FFF2-40B4-BE49-F238E27FC236}">
                <a16:creationId xmlns:a16="http://schemas.microsoft.com/office/drawing/2014/main" id="{15A97BC6-46A5-F94D-951D-B2BF1559A635}"/>
              </a:ext>
            </a:extLst>
          </p:cNvPr>
          <p:cNvSpPr/>
          <p:nvPr userDrawn="1"/>
        </p:nvSpPr>
        <p:spPr>
          <a:xfrm>
            <a:off x="608013" y="1288"/>
            <a:ext cx="252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1" name="Rectangle 10">
            <a:extLst>
              <a:ext uri="{FF2B5EF4-FFF2-40B4-BE49-F238E27FC236}">
                <a16:creationId xmlns:a16="http://schemas.microsoft.com/office/drawing/2014/main" id="{55B08A57-6C93-3947-A147-448707A7B06D}"/>
              </a:ext>
            </a:extLst>
          </p:cNvPr>
          <p:cNvSpPr/>
          <p:nvPr userDrawn="1"/>
        </p:nvSpPr>
        <p:spPr bwMode="gray">
          <a:xfrm>
            <a:off x="8928100" y="4153500"/>
            <a:ext cx="215900" cy="99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C5758F2-19F7-874A-8210-5E497A043340}"/>
              </a:ext>
            </a:extLst>
          </p:cNvPr>
          <p:cNvSpPr/>
          <p:nvPr userDrawn="1"/>
        </p:nvSpPr>
        <p:spPr bwMode="gray">
          <a:xfrm>
            <a:off x="7560332" y="4927500"/>
            <a:ext cx="1583668"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28242481-6315-B04C-9470-F8767E583872}"/>
              </a:ext>
            </a:extLst>
          </p:cNvPr>
          <p:cNvSpPr>
            <a:spLocks noGrp="1"/>
          </p:cNvSpPr>
          <p:nvPr>
            <p:ph type="body" sz="quarter" idx="13" hasCustomPrompt="1"/>
          </p:nvPr>
        </p:nvSpPr>
        <p:spPr>
          <a:xfrm>
            <a:off x="6840512" y="1401989"/>
            <a:ext cx="1958975" cy="558800"/>
          </a:xfrm>
          <a:prstGeom prst="rect">
            <a:avLst/>
          </a:prstGeom>
        </p:spPr>
        <p:txBody>
          <a:bodyPr lIns="72000" tIns="0" rIns="0" bIns="0" anchor="b" anchorCtr="0"/>
          <a:lstStyle>
            <a:lvl1pPr marL="3175" indent="0" algn="l" defTabSz="914400" rtl="0" eaLnBrk="1" latinLnBrk="0" hangingPunct="1">
              <a:lnSpc>
                <a:spcPct val="93000"/>
              </a:lnSpc>
              <a:spcBef>
                <a:spcPts val="0"/>
              </a:spcBef>
              <a:spcAft>
                <a:spcPts val="0"/>
              </a:spcAft>
              <a:buFont typeface="Arial" pitchFamily="34" charset="0"/>
              <a:buNone/>
              <a:defRPr lang="fr-FR" sz="2250" b="1" i="1" kern="1200" dirty="0">
                <a:solidFill>
                  <a:schemeClr val="bg2"/>
                </a:solidFill>
                <a:latin typeface="+mn-lt"/>
                <a:ea typeface="+mn-ea"/>
                <a:cs typeface="+mn-cs"/>
              </a:defRPr>
            </a:lvl1pPr>
          </a:lstStyle>
          <a:p>
            <a:r>
              <a:rPr lang="fr-FR" dirty="0"/>
              <a:t>Texte/Chiffre</a:t>
            </a:r>
          </a:p>
        </p:txBody>
      </p:sp>
      <p:sp>
        <p:nvSpPr>
          <p:cNvPr id="21" name="Espace réservé du texte 20">
            <a:extLst>
              <a:ext uri="{FF2B5EF4-FFF2-40B4-BE49-F238E27FC236}">
                <a16:creationId xmlns:a16="http://schemas.microsoft.com/office/drawing/2014/main" id="{039648D8-0ADA-034B-89D9-C0A0E8210F69}"/>
              </a:ext>
            </a:extLst>
          </p:cNvPr>
          <p:cNvSpPr>
            <a:spLocks noGrp="1"/>
          </p:cNvSpPr>
          <p:nvPr>
            <p:ph type="body" sz="quarter" idx="14" hasCustomPrompt="1"/>
          </p:nvPr>
        </p:nvSpPr>
        <p:spPr>
          <a:xfrm>
            <a:off x="6840512" y="1960789"/>
            <a:ext cx="2303488" cy="539736"/>
          </a:xfrm>
          <a:prstGeom prst="rect">
            <a:avLst/>
          </a:prstGeom>
          <a:solidFill>
            <a:schemeClr val="bg2"/>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r>
              <a:rPr lang="fr-FR" dirty="0"/>
              <a:t>Message sur le nombre de lignes souhaité</a:t>
            </a:r>
          </a:p>
        </p:txBody>
      </p:sp>
      <p:sp>
        <p:nvSpPr>
          <p:cNvPr id="23" name="Espace réservé du texte 22">
            <a:extLst>
              <a:ext uri="{FF2B5EF4-FFF2-40B4-BE49-F238E27FC236}">
                <a16:creationId xmlns:a16="http://schemas.microsoft.com/office/drawing/2014/main" id="{B866EDA9-925E-7048-A118-E6789B2AF41D}"/>
              </a:ext>
            </a:extLst>
          </p:cNvPr>
          <p:cNvSpPr>
            <a:spLocks noGrp="1"/>
          </p:cNvSpPr>
          <p:nvPr>
            <p:ph type="body" sz="quarter" idx="15" hasCustomPrompt="1"/>
          </p:nvPr>
        </p:nvSpPr>
        <p:spPr>
          <a:xfrm>
            <a:off x="608014" y="1080000"/>
            <a:ext cx="5513512" cy="3420000"/>
          </a:xfrm>
          <a:prstGeom prst="rect">
            <a:avLst/>
          </a:prstGeom>
        </p:spPr>
        <p:txBody>
          <a:bodyPr lIns="0" tIns="0" rIns="0" bIns="0"/>
          <a:lstStyle>
            <a:lvl1pPr marL="0" indent="0">
              <a:buFontTx/>
              <a:buNone/>
              <a:defRPr sz="1600" b="1" i="0" baseline="0">
                <a:solidFill>
                  <a:schemeClr val="accent4"/>
                </a:solidFill>
                <a:latin typeface="+mn-lt"/>
              </a:defRPr>
            </a:lvl1pPr>
            <a:lvl2pPr marL="685800" indent="-228600">
              <a:buClr>
                <a:schemeClr val="accent4"/>
              </a:buClr>
              <a:buFont typeface="Wingdings" pitchFamily="2" charset="2"/>
              <a:buChar char="§"/>
              <a:defRPr sz="1350" baseline="0">
                <a:solidFill>
                  <a:schemeClr val="bg2"/>
                </a:solidFill>
                <a:latin typeface="+mn-lt"/>
              </a:defRPr>
            </a:lvl2pPr>
            <a:lvl3pPr marL="1257300" indent="-342900">
              <a:buFont typeface="Arial" panose="020B0604020202020204" pitchFamily="34" charset="0"/>
              <a:buChar char="•"/>
              <a:defRPr sz="1350">
                <a:solidFill>
                  <a:schemeClr val="bg2"/>
                </a:solidFill>
                <a:latin typeface="+mn-lt"/>
              </a:defRPr>
            </a:lvl3pPr>
            <a:lvl4pPr marL="1657350" indent="-285750">
              <a:buClr>
                <a:schemeClr val="tx2"/>
              </a:buClr>
              <a:buFont typeface="Wingdings" pitchFamily="2" charset="2"/>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r>
              <a:rPr lang="fr-FR" dirty="0"/>
              <a:t>Cliquez pour insérer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92039957"/>
      </p:ext>
    </p:extLst>
  </p:cSld>
  <p:clrMapOvr>
    <a:masterClrMapping/>
  </p:clrMapOvr>
  <p:extLst>
    <p:ext uri="{DCECCB84-F9BA-43D5-87BE-67443E8EF086}">
      <p15:sldGuideLst xmlns:p15="http://schemas.microsoft.com/office/powerpoint/2012/main">
        <p15:guide id="1" pos="1075" userDrawn="1">
          <p15:clr>
            <a:srgbClr val="FBAE40"/>
          </p15:clr>
        </p15:guide>
        <p15:guide id="2" orient="horz" pos="409">
          <p15:clr>
            <a:srgbClr val="FBAE40"/>
          </p15:clr>
        </p15:guide>
        <p15:guide id="3" pos="5604">
          <p15:clr>
            <a:srgbClr val="FBAE40"/>
          </p15:clr>
        </p15:guide>
        <p15:guide id="4" pos="5278">
          <p15:clr>
            <a:srgbClr val="FBAE40"/>
          </p15:clr>
        </p15:guide>
        <p15:guide id="5" pos="4910">
          <p15:clr>
            <a:srgbClr val="FBAE40"/>
          </p15:clr>
        </p15:guide>
        <p15:guide id="6" orient="horz" pos="3080">
          <p15:clr>
            <a:srgbClr val="FBAE40"/>
          </p15:clr>
        </p15:guide>
        <p15:guide id="7" pos="383">
          <p15:clr>
            <a:srgbClr val="FBAE40"/>
          </p15:clr>
        </p15:guide>
        <p15:guide id="8" orient="horz" pos="677" userDrawn="1">
          <p15:clr>
            <a:srgbClr val="FBAE40"/>
          </p15:clr>
        </p15:guide>
        <p15:guide id="9" orient="horz" pos="28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33094F-C109-E64C-AA89-4F79B81A0C85}"/>
              </a:ext>
            </a:extLst>
          </p:cNvPr>
          <p:cNvSpPr>
            <a:spLocks noGrp="1"/>
          </p:cNvSpPr>
          <p:nvPr>
            <p:ph type="dt" sz="half" idx="2"/>
          </p:nvPr>
        </p:nvSpPr>
        <p:spPr>
          <a:xfrm>
            <a:off x="7866466" y="4759325"/>
            <a:ext cx="511698" cy="152300"/>
          </a:xfrm>
          <a:prstGeom prst="rect">
            <a:avLst/>
          </a:prstGeom>
        </p:spPr>
        <p:txBody>
          <a:bodyPr vert="horz" lIns="0" tIns="0" rIns="0" bIns="0" rtlCol="0" anchor="b" anchorCtr="0"/>
          <a:lstStyle>
            <a:lvl1pPr marL="0" indent="0" algn="r">
              <a:buClr>
                <a:schemeClr val="tx2"/>
              </a:buClr>
              <a:buFontTx/>
              <a:buNone/>
              <a:defRPr sz="700" b="1" i="0">
                <a:solidFill>
                  <a:schemeClr val="accent1"/>
                </a:solidFill>
                <a:latin typeface="Arial" panose="020B0604020202020204"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3B72AC99-4BEA-DC45-A5DD-88201DBCCC8B}"/>
              </a:ext>
            </a:extLst>
          </p:cNvPr>
          <p:cNvSpPr>
            <a:spLocks noGrp="1"/>
          </p:cNvSpPr>
          <p:nvPr>
            <p:ph type="sldNum" sz="quarter" idx="4"/>
          </p:nvPr>
        </p:nvSpPr>
        <p:spPr>
          <a:xfrm>
            <a:off x="8451849" y="4759325"/>
            <a:ext cx="449263" cy="152300"/>
          </a:xfrm>
          <a:prstGeom prst="rect">
            <a:avLst/>
          </a:prstGeom>
        </p:spPr>
        <p:txBody>
          <a:bodyPr vert="horz" lIns="0" tIns="0" rIns="0" bIns="0" rtlCol="0" anchor="b" anchorCtr="0"/>
          <a:lstStyle>
            <a:lvl1pPr algn="r">
              <a:defRPr sz="700" b="1" i="0">
                <a:solidFill>
                  <a:schemeClr val="accent1"/>
                </a:solidFill>
                <a:latin typeface="Arial" panose="020B0604020202020204" pitchFamily="34" charset="0"/>
              </a:defRPr>
            </a:lvl1pPr>
          </a:lstStyle>
          <a:p>
            <a:r>
              <a:rPr lang="fr-FR" dirty="0"/>
              <a:t>P </a:t>
            </a:r>
            <a:fld id="{733122C9-A0B9-462F-8757-0847AD287B63}" type="slidenum">
              <a:rPr lang="fr-FR" smtClean="0"/>
              <a:pPr/>
              <a:t>‹N°›</a:t>
            </a:fld>
            <a:endParaRPr lang="fr-FR" dirty="0"/>
          </a:p>
        </p:txBody>
      </p:sp>
    </p:spTree>
    <p:extLst>
      <p:ext uri="{BB962C8B-B14F-4D97-AF65-F5344CB8AC3E}">
        <p14:creationId xmlns:p14="http://schemas.microsoft.com/office/powerpoint/2010/main" val="3209808102"/>
      </p:ext>
    </p:extLst>
  </p:cSld>
  <p:clrMap bg1="lt1" tx1="dk1" bg2="lt2" tx2="dk2" accent1="accent1" accent2="accent2" accent3="accent3" accent4="accent4" accent5="accent5" accent6="accent6" hlink="hlink" folHlink="folHlink"/>
  <p:sldLayoutIdLst>
    <p:sldLayoutId id="2147483906" r:id="rId1"/>
    <p:sldLayoutId id="2147483949" r:id="rId2"/>
    <p:sldLayoutId id="2147483908" r:id="rId3"/>
    <p:sldLayoutId id="2147483926" r:id="rId4"/>
    <p:sldLayoutId id="2147483927" r:id="rId5"/>
    <p:sldLayoutId id="2147483941" r:id="rId6"/>
    <p:sldLayoutId id="2147483931" r:id="rId7"/>
    <p:sldLayoutId id="2147483938" r:id="rId8"/>
    <p:sldLayoutId id="2147483928" r:id="rId9"/>
    <p:sldLayoutId id="2147483951" r:id="rId10"/>
    <p:sldLayoutId id="2147483952" r:id="rId11"/>
    <p:sldLayoutId id="2147483933" r:id="rId12"/>
    <p:sldLayoutId id="2147483934" r:id="rId13"/>
    <p:sldLayoutId id="2147483935" r:id="rId14"/>
    <p:sldLayoutId id="2147483946" r:id="rId15"/>
    <p:sldLayoutId id="2147483948" r:id="rId16"/>
    <p:sldLayoutId id="2147483947" r:id="rId17"/>
    <p:sldLayoutId id="2147483954" r:id="rId18"/>
    <p:sldLayoutId id="2147483944" r:id="rId19"/>
    <p:sldLayoutId id="2147483943" r:id="rId20"/>
    <p:sldLayoutId id="2147483942" r:id="rId21"/>
    <p:sldLayoutId id="2147483936" r:id="rId22"/>
    <p:sldLayoutId id="2147483939" r:id="rId23"/>
    <p:sldLayoutId id="2147483937" r:id="rId24"/>
    <p:sldLayoutId id="2147483945" r:id="rId25"/>
    <p:sldLayoutId id="2147483940" r:id="rId26"/>
    <p:sldLayoutId id="2147483950" r:id="rId27"/>
    <p:sldLayoutId id="2147483984" r:id="rId28"/>
    <p:sldLayoutId id="2147483985" r:id="rId2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257300" indent="-3429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5624" userDrawn="1">
          <p15:clr>
            <a:srgbClr val="F26B43"/>
          </p15:clr>
        </p15:guide>
        <p15:guide id="3" orient="horz" pos="3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16.png"/><Relationship Id="rId3" Type="http://schemas.openxmlformats.org/officeDocument/2006/relationships/image" Target="../media/image24.emf"/><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image" Target="../media/image23.emf"/><Relationship Id="rId1" Type="http://schemas.openxmlformats.org/officeDocument/2006/relationships/slideLayout" Target="../slideLayouts/slideLayout29.xml"/><Relationship Id="rId6" Type="http://schemas.openxmlformats.org/officeDocument/2006/relationships/image" Target="../media/image27.emf"/><Relationship Id="rId11" Type="http://schemas.openxmlformats.org/officeDocument/2006/relationships/image" Target="../media/image20.png"/><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612000" y="2952750"/>
            <a:ext cx="4331475" cy="2190750"/>
          </a:xfrm>
          <a:solidFill>
            <a:srgbClr val="5FBEDC"/>
          </a:solidFill>
        </p:spPr>
        <p:txBody>
          <a:bodyPr/>
          <a:lstStyle/>
          <a:p>
            <a:r>
              <a:rPr lang="fr-FR" sz="1200" b="1" dirty="0">
                <a:solidFill>
                  <a:schemeClr val="accent5">
                    <a:lumMod val="50000"/>
                  </a:schemeClr>
                </a:solidFill>
                <a:latin typeface="+mn-lt"/>
              </a:rPr>
              <a:t>Projet d’AAP « Plateformes 2022 »</a:t>
            </a:r>
          </a:p>
          <a:p>
            <a:r>
              <a:rPr lang="fr-FR" sz="1800" dirty="0">
                <a:solidFill>
                  <a:schemeClr val="accent5">
                    <a:lumMod val="50000"/>
                  </a:schemeClr>
                </a:solidFill>
                <a:latin typeface="Bahnschrift Light" panose="020B0502040204020203" pitchFamily="34" charset="0"/>
              </a:rPr>
              <a:t>Plateforme </a:t>
            </a:r>
            <a:r>
              <a:rPr lang="fr-FR" sz="1800" dirty="0" err="1">
                <a:solidFill>
                  <a:schemeClr val="accent5">
                    <a:lumMod val="50000"/>
                  </a:schemeClr>
                </a:solidFill>
                <a:latin typeface="Bahnschrift Light" panose="020B0502040204020203" pitchFamily="34" charset="0"/>
              </a:rPr>
              <a:t>EcoMobiCoin</a:t>
            </a:r>
            <a:endParaRPr lang="fr-FR" sz="800" dirty="0">
              <a:solidFill>
                <a:schemeClr val="accent5">
                  <a:lumMod val="50000"/>
                </a:schemeClr>
              </a:solidFill>
              <a:latin typeface="Bahnschrift Light" panose="020B0502040204020203" pitchFamily="34" charset="0"/>
            </a:endParaRPr>
          </a:p>
          <a:p>
            <a:r>
              <a:rPr lang="fr-FR" sz="1400" dirty="0" err="1">
                <a:solidFill>
                  <a:schemeClr val="accent5">
                    <a:lumMod val="50000"/>
                  </a:schemeClr>
                </a:solidFill>
                <a:latin typeface="Bahnschrift Light" panose="020B0502040204020203" pitchFamily="34" charset="0"/>
              </a:rPr>
              <a:t>Cerdi</a:t>
            </a:r>
            <a:r>
              <a:rPr lang="fr-FR" sz="1400" dirty="0">
                <a:solidFill>
                  <a:schemeClr val="accent5">
                    <a:lumMod val="50000"/>
                  </a:schemeClr>
                </a:solidFill>
                <a:latin typeface="Bahnschrift Light" panose="020B0502040204020203" pitchFamily="34" charset="0"/>
              </a:rPr>
              <a:t> (InSHS) | LIMOS (INS2I) | LMBP (INSMI)</a:t>
            </a:r>
          </a:p>
        </p:txBody>
      </p:sp>
      <p:sp>
        <p:nvSpPr>
          <p:cNvPr id="6" name="Rectangle 5"/>
          <p:cNvSpPr/>
          <p:nvPr/>
        </p:nvSpPr>
        <p:spPr>
          <a:xfrm>
            <a:off x="612000" y="4532895"/>
            <a:ext cx="4825239" cy="610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r>
              <a:rPr lang="fr-FR"/>
              <a:t>P </a:t>
            </a:r>
            <a:fld id="{733122C9-A0B9-462F-8757-0847AD287B63}" type="slidenum">
              <a:rPr lang="fr-FR" smtClean="0"/>
              <a:pPr/>
              <a:t>1</a:t>
            </a:fld>
            <a:endParaRPr lang="fr-FR" dirty="0"/>
          </a:p>
        </p:txBody>
      </p:sp>
      <p:pic>
        <p:nvPicPr>
          <p:cNvPr id="10" name="Image 9">
            <a:extLst>
              <a:ext uri="{FF2B5EF4-FFF2-40B4-BE49-F238E27FC236}">
                <a16:creationId xmlns:a16="http://schemas.microsoft.com/office/drawing/2014/main" id="{87AF1D40-F3E9-C785-7357-196943FE0B83}"/>
              </a:ext>
            </a:extLst>
          </p:cNvPr>
          <p:cNvPicPr>
            <a:picLocks noChangeAspect="1"/>
          </p:cNvPicPr>
          <p:nvPr/>
        </p:nvPicPr>
        <p:blipFill>
          <a:blip r:embed="rId2"/>
          <a:stretch>
            <a:fillRect/>
          </a:stretch>
        </p:blipFill>
        <p:spPr>
          <a:xfrm>
            <a:off x="4053840" y="4595622"/>
            <a:ext cx="516322" cy="475016"/>
          </a:xfrm>
          <a:prstGeom prst="rect">
            <a:avLst/>
          </a:prstGeom>
        </p:spPr>
      </p:pic>
      <p:pic>
        <p:nvPicPr>
          <p:cNvPr id="11" name="Image 10">
            <a:extLst>
              <a:ext uri="{FF2B5EF4-FFF2-40B4-BE49-F238E27FC236}">
                <a16:creationId xmlns:a16="http://schemas.microsoft.com/office/drawing/2014/main" id="{E78111B9-5E2E-741E-70D4-A063AF135AEF}"/>
              </a:ext>
            </a:extLst>
          </p:cNvPr>
          <p:cNvPicPr>
            <a:picLocks noChangeAspect="1"/>
          </p:cNvPicPr>
          <p:nvPr/>
        </p:nvPicPr>
        <p:blipFill>
          <a:blip r:embed="rId3"/>
          <a:stretch>
            <a:fillRect/>
          </a:stretch>
        </p:blipFill>
        <p:spPr>
          <a:xfrm>
            <a:off x="3024619" y="4552486"/>
            <a:ext cx="542365" cy="526176"/>
          </a:xfrm>
          <a:prstGeom prst="rect">
            <a:avLst/>
          </a:prstGeom>
        </p:spPr>
      </p:pic>
      <p:pic>
        <p:nvPicPr>
          <p:cNvPr id="12" name="Image 11">
            <a:extLst>
              <a:ext uri="{FF2B5EF4-FFF2-40B4-BE49-F238E27FC236}">
                <a16:creationId xmlns:a16="http://schemas.microsoft.com/office/drawing/2014/main" id="{42033A30-A753-30DE-B1BD-20B9257E5528}"/>
              </a:ext>
            </a:extLst>
          </p:cNvPr>
          <p:cNvPicPr>
            <a:picLocks noChangeAspect="1"/>
          </p:cNvPicPr>
          <p:nvPr/>
        </p:nvPicPr>
        <p:blipFill>
          <a:blip r:embed="rId4"/>
          <a:stretch>
            <a:fillRect/>
          </a:stretch>
        </p:blipFill>
        <p:spPr>
          <a:xfrm>
            <a:off x="1843392" y="4595622"/>
            <a:ext cx="738021" cy="439904"/>
          </a:xfrm>
          <a:prstGeom prst="rect">
            <a:avLst/>
          </a:prstGeom>
        </p:spPr>
      </p:pic>
      <p:pic>
        <p:nvPicPr>
          <p:cNvPr id="13" name="Image 12">
            <a:extLst>
              <a:ext uri="{FF2B5EF4-FFF2-40B4-BE49-F238E27FC236}">
                <a16:creationId xmlns:a16="http://schemas.microsoft.com/office/drawing/2014/main" id="{FF19B7A9-428F-7067-1BA8-123172341D0A}"/>
              </a:ext>
            </a:extLst>
          </p:cNvPr>
          <p:cNvPicPr>
            <a:picLocks noChangeAspect="1"/>
          </p:cNvPicPr>
          <p:nvPr/>
        </p:nvPicPr>
        <p:blipFill>
          <a:blip r:embed="rId5"/>
          <a:stretch>
            <a:fillRect/>
          </a:stretch>
        </p:blipFill>
        <p:spPr>
          <a:xfrm>
            <a:off x="925910" y="4469950"/>
            <a:ext cx="517209" cy="731047"/>
          </a:xfrm>
          <a:prstGeom prst="rect">
            <a:avLst/>
          </a:prstGeom>
        </p:spPr>
      </p:pic>
    </p:spTree>
    <p:extLst>
      <p:ext uri="{BB962C8B-B14F-4D97-AF65-F5344CB8AC3E}">
        <p14:creationId xmlns:p14="http://schemas.microsoft.com/office/powerpoint/2010/main" val="23684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(5)</a:t>
            </a:r>
          </a:p>
        </p:txBody>
      </p:sp>
      <p:sp>
        <p:nvSpPr>
          <p:cNvPr id="3" name="Espace réservé du texte 2"/>
          <p:cNvSpPr>
            <a:spLocks noGrp="1"/>
          </p:cNvSpPr>
          <p:nvPr>
            <p:ph type="body" sz="quarter" idx="15"/>
          </p:nvPr>
        </p:nvSpPr>
        <p:spPr>
          <a:xfrm>
            <a:off x="725965" y="863544"/>
            <a:ext cx="7853831" cy="3830729"/>
          </a:xfrm>
        </p:spPr>
        <p:txBody>
          <a:bodyPr/>
          <a:lstStyle/>
          <a:p>
            <a:pPr indent="-228600"/>
            <a:r>
              <a:rPr lang="fr-FR" sz="1400" b="1" dirty="0">
                <a:latin typeface="Calibri" panose="020F0502020204030204" pitchFamily="34" charset="0"/>
                <a:cs typeface="Calibri" panose="020F0502020204030204" pitchFamily="34" charset="0"/>
              </a:rPr>
              <a:t>Caractérisation du degré actuel d’ouverture</a:t>
            </a:r>
          </a:p>
          <a:p>
            <a:pPr indent="-228600"/>
            <a:r>
              <a:rPr lang="fr-FR" sz="1400" b="0" dirty="0">
                <a:solidFill>
                  <a:schemeClr val="tx1"/>
                </a:solidFill>
                <a:latin typeface="Calibri" panose="020F0502020204030204" pitchFamily="34" charset="0"/>
                <a:cs typeface="Calibri" panose="020F0502020204030204" pitchFamily="34" charset="0"/>
              </a:rPr>
              <a:t>La réussite du plan de Relance avec la société </a:t>
            </a:r>
            <a:r>
              <a:rPr lang="fr-FR" sz="1400" b="0" dirty="0" err="1">
                <a:solidFill>
                  <a:schemeClr val="tx1"/>
                </a:solidFill>
                <a:latin typeface="Calibri" panose="020F0502020204030204" pitchFamily="34" charset="0"/>
                <a:cs typeface="Calibri" panose="020F0502020204030204" pitchFamily="34" charset="0"/>
              </a:rPr>
              <a:t>DomRaider</a:t>
            </a:r>
            <a:r>
              <a:rPr lang="fr-FR" sz="1400" b="0" dirty="0">
                <a:solidFill>
                  <a:schemeClr val="tx1"/>
                </a:solidFill>
                <a:latin typeface="Calibri" panose="020F0502020204030204" pitchFamily="34" charset="0"/>
                <a:cs typeface="Calibri" panose="020F0502020204030204" pitchFamily="34" charset="0"/>
              </a:rPr>
              <a:t> (3 personnes) et </a:t>
            </a:r>
            <a:r>
              <a:rPr lang="fr-FR" sz="1400" b="0" dirty="0" err="1">
                <a:solidFill>
                  <a:schemeClr val="tx1"/>
                </a:solidFill>
                <a:latin typeface="Calibri" panose="020F0502020204030204" pitchFamily="34" charset="0"/>
                <a:cs typeface="Calibri" panose="020F0502020204030204" pitchFamily="34" charset="0"/>
              </a:rPr>
              <a:t>Mybus</a:t>
            </a:r>
            <a:r>
              <a:rPr lang="fr-FR" sz="1400" b="0" dirty="0">
                <a:solidFill>
                  <a:schemeClr val="tx1"/>
                </a:solidFill>
                <a:latin typeface="Calibri" panose="020F0502020204030204" pitchFamily="34" charset="0"/>
                <a:cs typeface="Calibri" panose="020F0502020204030204" pitchFamily="34" charset="0"/>
              </a:rPr>
              <a:t> (1 personne) montre l </a:t>
            </a:r>
            <a:r>
              <a:rPr lang="fr-FR" sz="1400" b="0" dirty="0" err="1">
                <a:solidFill>
                  <a:schemeClr val="tx1"/>
                </a:solidFill>
                <a:latin typeface="Calibri" panose="020F0502020204030204" pitchFamily="34" charset="0"/>
                <a:cs typeface="Calibri" panose="020F0502020204030204" pitchFamily="34" charset="0"/>
              </a:rPr>
              <a:t>interet</a:t>
            </a:r>
            <a:r>
              <a:rPr lang="fr-FR" sz="1400" b="0" dirty="0">
                <a:solidFill>
                  <a:schemeClr val="tx1"/>
                </a:solidFill>
                <a:latin typeface="Calibri" panose="020F0502020204030204" pitchFamily="34" charset="0"/>
                <a:cs typeface="Calibri" panose="020F0502020204030204" pitchFamily="34" charset="0"/>
              </a:rPr>
              <a:t> des industriels et aussi la capacité d’ouverture avec </a:t>
            </a:r>
            <a:r>
              <a:rPr lang="fr-FR" sz="1400" b="0" dirty="0" err="1">
                <a:solidFill>
                  <a:schemeClr val="tx1"/>
                </a:solidFill>
                <a:latin typeface="Calibri" panose="020F0502020204030204" pitchFamily="34" charset="0"/>
                <a:cs typeface="Calibri" panose="020F0502020204030204" pitchFamily="34" charset="0"/>
              </a:rPr>
              <a:t>plsuieurs</a:t>
            </a:r>
            <a:r>
              <a:rPr lang="fr-FR" sz="1400" b="0" dirty="0">
                <a:solidFill>
                  <a:schemeClr val="tx1"/>
                </a:solidFill>
                <a:latin typeface="Calibri" panose="020F0502020204030204" pitchFamily="34" charset="0"/>
                <a:cs typeface="Calibri" panose="020F0502020204030204" pitchFamily="34" charset="0"/>
              </a:rPr>
              <a:t> entreprises.</a:t>
            </a:r>
          </a:p>
          <a:p>
            <a:pPr indent="-228600"/>
            <a:r>
              <a:rPr lang="fr-FR" sz="1400" b="0" dirty="0">
                <a:solidFill>
                  <a:schemeClr val="tx1"/>
                </a:solidFill>
                <a:latin typeface="Calibri" panose="020F0502020204030204" pitchFamily="34" charset="0"/>
                <a:cs typeface="Calibri" panose="020F0502020204030204" pitchFamily="34" charset="0"/>
              </a:rPr>
              <a:t>Malgré l’</a:t>
            </a:r>
            <a:r>
              <a:rPr lang="fr-FR" sz="1400" b="0" dirty="0" err="1">
                <a:solidFill>
                  <a:schemeClr val="tx1"/>
                </a:solidFill>
                <a:latin typeface="Calibri" panose="020F0502020204030204" pitchFamily="34" charset="0"/>
                <a:cs typeface="Calibri" panose="020F0502020204030204" pitchFamily="34" charset="0"/>
              </a:rPr>
              <a:t>echec</a:t>
            </a:r>
            <a:r>
              <a:rPr lang="fr-FR" sz="1400" b="0" dirty="0">
                <a:solidFill>
                  <a:schemeClr val="tx1"/>
                </a:solidFill>
                <a:latin typeface="Calibri" panose="020F0502020204030204" pitchFamily="34" charset="0"/>
                <a:cs typeface="Calibri" panose="020F0502020204030204" pitchFamily="34" charset="0"/>
              </a:rPr>
              <a:t> en </a:t>
            </a:r>
            <a:r>
              <a:rPr lang="fr-FR" sz="1400" b="0" dirty="0" err="1">
                <a:solidFill>
                  <a:schemeClr val="tx1"/>
                </a:solidFill>
                <a:latin typeface="Calibri" panose="020F0502020204030204" pitchFamily="34" charset="0"/>
                <a:cs typeface="Calibri" panose="020F0502020204030204" pitchFamily="34" charset="0"/>
              </a:rPr>
              <a:t>pré-maturation</a:t>
            </a:r>
            <a:r>
              <a:rPr lang="fr-FR" sz="1400" b="0" dirty="0">
                <a:solidFill>
                  <a:schemeClr val="tx1"/>
                </a:solidFill>
                <a:latin typeface="Calibri" panose="020F0502020204030204" pitchFamily="34" charset="0"/>
                <a:cs typeface="Calibri" panose="020F0502020204030204" pitchFamily="34" charset="0"/>
              </a:rPr>
              <a:t>, la préparation du dossier à permis d’affiner le modèle économique et de faire émerger la coopérative pour concilier les intérêts des différents acteurs. </a:t>
            </a:r>
          </a:p>
          <a:p>
            <a:pPr indent="-228600"/>
            <a:r>
              <a:rPr lang="fr-FR" sz="1400" b="0" dirty="0">
                <a:solidFill>
                  <a:schemeClr val="tx1"/>
                </a:solidFill>
                <a:latin typeface="Calibri" panose="020F0502020204030204" pitchFamily="34" charset="0"/>
                <a:cs typeface="Calibri" panose="020F0502020204030204" pitchFamily="34" charset="0"/>
              </a:rPr>
              <a:t> Les données stockées dans la blockchain pourront aussi servir de preuves de comportement respectueux de l’environnement et ouvrir des perspectives pour d’autres acteurs économiques. Par exemple, si un utilisateur a obtenu des </a:t>
            </a:r>
            <a:r>
              <a:rPr lang="fr-FR" sz="1400" b="0" dirty="0" err="1">
                <a:solidFill>
                  <a:schemeClr val="tx1"/>
                </a:solidFill>
                <a:latin typeface="Calibri" panose="020F0502020204030204" pitchFamily="34" charset="0"/>
                <a:cs typeface="Calibri" panose="020F0502020204030204" pitchFamily="34" charset="0"/>
              </a:rPr>
              <a:t>ecomobicoins</a:t>
            </a:r>
            <a:r>
              <a:rPr lang="fr-FR" sz="1400" b="0" dirty="0">
                <a:solidFill>
                  <a:schemeClr val="tx1"/>
                </a:solidFill>
                <a:latin typeface="Calibri" panose="020F0502020204030204" pitchFamily="34" charset="0"/>
                <a:cs typeface="Calibri" panose="020F0502020204030204" pitchFamily="34" charset="0"/>
              </a:rPr>
              <a:t> en faisant régulièrement du vélo, les sociétés d’assurance vie auront une preuve irréfutable de l’activité physique et pourront proposer des tarifs avantageux ou accepter les payements d’une partie des cotisations avec cette monnaie. De même, les assureurs automobiles auront une preuve que leurs clients prennent les transports en commun et n’utilisent pas leur voiture, ils pourront alors leur proposer des réductions ou encore de payer en </a:t>
            </a:r>
            <a:r>
              <a:rPr lang="fr-FR" sz="1400" b="0" dirty="0" err="1">
                <a:solidFill>
                  <a:schemeClr val="tx1"/>
                </a:solidFill>
                <a:latin typeface="Calibri" panose="020F0502020204030204" pitchFamily="34" charset="0"/>
                <a:cs typeface="Calibri" panose="020F0502020204030204" pitchFamily="34" charset="0"/>
              </a:rPr>
              <a:t>ecomobicoins</a:t>
            </a:r>
            <a:r>
              <a:rPr lang="fr-FR" sz="1400" b="0" dirty="0">
                <a:solidFill>
                  <a:schemeClr val="tx1"/>
                </a:solidFill>
                <a:latin typeface="Calibri" panose="020F0502020204030204" pitchFamily="34" charset="0"/>
                <a:cs typeface="Calibri" panose="020F0502020204030204" pitchFamily="34" charset="0"/>
              </a:rPr>
              <a:t>. </a:t>
            </a:r>
          </a:p>
          <a:p>
            <a:pPr algn="just"/>
            <a:r>
              <a:rPr lang="fr-FR" sz="1400" b="0" dirty="0">
                <a:solidFill>
                  <a:schemeClr val="tx1"/>
                </a:solidFill>
                <a:latin typeface="Calibri" panose="020F0502020204030204" pitchFamily="34" charset="0"/>
                <a:cs typeface="Calibri" panose="020F0502020204030204" pitchFamily="34" charset="0"/>
              </a:rPr>
              <a:t> Les sociétés qui accepteront cette monnaie obtiendront immédiatement un label « éco-responsable » qui est visible, quantifiable et auditable car inscrit dans la blockchain.</a:t>
            </a:r>
          </a:p>
          <a:p>
            <a:pPr algn="just"/>
            <a:r>
              <a:rPr lang="fr-FR" sz="1400" b="0" dirty="0">
                <a:solidFill>
                  <a:schemeClr val="tx1"/>
                </a:solidFill>
                <a:latin typeface="Calibri" panose="020F0502020204030204" pitchFamily="34" charset="0"/>
                <a:cs typeface="Calibri" panose="020F0502020204030204" pitchFamily="34" charset="0"/>
              </a:rPr>
              <a:t> Enfin on peut imaginer que l’Etat ou les communes acceptent que les contribuables payent une partie de leurs impôts avec cette monnaie qui est une preuve de leurs comportements verts. </a:t>
            </a:r>
          </a:p>
          <a:p>
            <a:pPr indent="-228600"/>
            <a:endParaRPr lang="fr-FR" sz="1400" b="0" dirty="0">
              <a:solidFill>
                <a:schemeClr val="tx1"/>
              </a:solidFill>
              <a:latin typeface="Calibri" panose="020F0502020204030204" pitchFamily="34" charset="0"/>
              <a:cs typeface="Calibri" panose="020F0502020204030204" pitchFamily="34" charset="0"/>
            </a:endParaRPr>
          </a:p>
          <a:p>
            <a:pPr indent="-342900">
              <a:lnSpc>
                <a:spcPct val="100000"/>
              </a:lnSpc>
            </a:pPr>
            <a:endParaRPr lang="fr-FR" sz="1400" b="0" dirty="0">
              <a:solidFill>
                <a:schemeClr val="tx1"/>
              </a:solidFill>
              <a:latin typeface="Calibri" panose="020F0502020204030204" pitchFamily="34" charset="0"/>
              <a:cs typeface="Calibri" panose="020F0502020204030204" pitchFamily="34" charset="0"/>
            </a:endParaRPr>
          </a:p>
          <a:p>
            <a:pPr indent="-342900">
              <a:lnSpc>
                <a:spcPct val="100000"/>
              </a:lnSpc>
            </a:pPr>
            <a:endParaRPr lang="fr-FR" sz="1400" b="0" dirty="0">
              <a:solidFill>
                <a:schemeClr val="tx1"/>
              </a:solidFill>
              <a:latin typeface="Calibri" panose="020F0502020204030204" pitchFamily="34" charset="0"/>
              <a:cs typeface="Calibri" panose="020F0502020204030204" pitchFamily="34" charset="0"/>
            </a:endParaRPr>
          </a:p>
          <a:p>
            <a:pPr indent="-342900" algn="just">
              <a:lnSpc>
                <a:spcPct val="100000"/>
              </a:lnSpc>
            </a:pPr>
            <a:endParaRPr lang="fr-FR" sz="1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72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(4)</a:t>
            </a:r>
          </a:p>
        </p:txBody>
      </p:sp>
      <p:sp>
        <p:nvSpPr>
          <p:cNvPr id="3" name="Espace réservé du texte 2"/>
          <p:cNvSpPr>
            <a:spLocks noGrp="1"/>
          </p:cNvSpPr>
          <p:nvPr>
            <p:ph type="body" sz="quarter" idx="15"/>
          </p:nvPr>
        </p:nvSpPr>
        <p:spPr>
          <a:xfrm>
            <a:off x="985369" y="1047344"/>
            <a:ext cx="7594427" cy="3585600"/>
          </a:xfrm>
        </p:spPr>
        <p:txBody>
          <a:bodyPr/>
          <a:lstStyle/>
          <a:p>
            <a:pPr indent="-228600" algn="just"/>
            <a:r>
              <a:rPr lang="fr-FR" sz="1400" dirty="0">
                <a:latin typeface="Calibri" panose="020F0502020204030204" pitchFamily="34" charset="0"/>
                <a:cs typeface="Calibri" panose="020F0502020204030204" pitchFamily="34" charset="0"/>
              </a:rPr>
              <a:t>Partenaires industriel et associatif</a:t>
            </a:r>
            <a:endParaRPr lang="fr-FR" sz="500" dirty="0">
              <a:latin typeface="Calibri" panose="020F0502020204030204" pitchFamily="34" charset="0"/>
              <a:cs typeface="Calibri" panose="020F0502020204030204" pitchFamily="34" charset="0"/>
            </a:endParaRPr>
          </a:p>
          <a:p>
            <a:pPr algn="just"/>
            <a:endParaRPr lang="fr-FR" sz="500" b="0" dirty="0">
              <a:solidFill>
                <a:schemeClr val="bg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L’association Léman, </a:t>
            </a:r>
            <a:r>
              <a:rPr lang="fr-FR" sz="1400" b="0" dirty="0" err="1">
                <a:solidFill>
                  <a:schemeClr val="bg2"/>
                </a:solidFill>
                <a:latin typeface="Calibri" panose="020F0502020204030204" pitchFamily="34" charset="0"/>
                <a:cs typeface="Calibri" panose="020F0502020204030204" pitchFamily="34" charset="0"/>
              </a:rPr>
              <a:t>co</a:t>
            </a:r>
            <a:r>
              <a:rPr lang="fr-FR" sz="1400" b="0" dirty="0">
                <a:solidFill>
                  <a:schemeClr val="bg2"/>
                </a:solidFill>
                <a:latin typeface="Calibri" panose="020F0502020204030204" pitchFamily="34" charset="0"/>
                <a:cs typeface="Calibri" panose="020F0502020204030204" pitchFamily="34" charset="0"/>
              </a:rPr>
              <a:t>-développeur du projet nous aidant à évaluer dans quelle mesure le développement d’une </a:t>
            </a:r>
            <a:r>
              <a:rPr lang="fr-FR" sz="1400" b="0" dirty="0" err="1">
                <a:solidFill>
                  <a:schemeClr val="bg2"/>
                </a:solidFill>
                <a:latin typeface="Calibri" panose="020F0502020204030204" pitchFamily="34" charset="0"/>
                <a:cs typeface="Calibri" panose="020F0502020204030204" pitchFamily="34" charset="0"/>
              </a:rPr>
              <a:t>PoC</a:t>
            </a:r>
            <a:r>
              <a:rPr lang="fr-FR" sz="1400" b="0" dirty="0">
                <a:solidFill>
                  <a:schemeClr val="bg2"/>
                </a:solidFill>
                <a:latin typeface="Calibri" panose="020F0502020204030204" pitchFamily="34" charset="0"/>
                <a:cs typeface="Calibri" panose="020F0502020204030204" pitchFamily="34" charset="0"/>
              </a:rPr>
              <a:t> pourrait s’intégrer à la </a:t>
            </a:r>
            <a:r>
              <a:rPr lang="fr-FR" sz="1400" b="0" dirty="0" err="1">
                <a:solidFill>
                  <a:schemeClr val="bg2"/>
                </a:solidFill>
                <a:latin typeface="Calibri" panose="020F0502020204030204" pitchFamily="34" charset="0"/>
                <a:cs typeface="Calibri" panose="020F0502020204030204" pitchFamily="34" charset="0"/>
              </a:rPr>
              <a:t>Com’chain</a:t>
            </a:r>
            <a:r>
              <a:rPr lang="fr-FR" sz="1400" b="0" dirty="0">
                <a:solidFill>
                  <a:schemeClr val="bg2"/>
                </a:solidFill>
                <a:latin typeface="Calibri" panose="020F0502020204030204" pitchFamily="34" charset="0"/>
                <a:cs typeface="Calibri" panose="020F0502020204030204" pitchFamily="34" charset="0"/>
              </a:rPr>
              <a:t> pour remplacer la preuve de travail sur laquelle elle repose.</a:t>
            </a:r>
          </a:p>
          <a:p>
            <a:pPr marL="2857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 société </a:t>
            </a:r>
            <a:r>
              <a:rPr lang="fr-FR" sz="1400" b="0" dirty="0" err="1">
                <a:solidFill>
                  <a:schemeClr val="bg2"/>
                </a:solidFill>
                <a:latin typeface="Calibri" panose="020F0502020204030204" pitchFamily="34" charset="0"/>
                <a:cs typeface="Calibri" panose="020F0502020204030204" pitchFamily="34" charset="0"/>
              </a:rPr>
              <a:t>MyBus</a:t>
            </a:r>
            <a:r>
              <a:rPr lang="fr-FR" sz="1400" b="0" dirty="0">
                <a:solidFill>
                  <a:schemeClr val="bg2"/>
                </a:solidFill>
                <a:latin typeface="Calibri" panose="020F0502020204030204" pitchFamily="34" charset="0"/>
                <a:cs typeface="Calibri" panose="020F0502020204030204" pitchFamily="34" charset="0"/>
              </a:rPr>
              <a:t>, qui a contribué au projet de M2 en 2021 et nous a fourni des données de mobilité, spécifiquement sur les transports en commun. Avec le plan France Relance (1 personne employée) elle contribue également au développement de la collecte de mobilité.</a:t>
            </a:r>
          </a:p>
          <a:p>
            <a:pPr marL="2857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 société </a:t>
            </a:r>
            <a:r>
              <a:rPr lang="fr-FR" sz="1400" b="0" dirty="0" err="1">
                <a:solidFill>
                  <a:schemeClr val="bg2"/>
                </a:solidFill>
                <a:latin typeface="Calibri" panose="020F0502020204030204" pitchFamily="34" charset="0"/>
                <a:cs typeface="Calibri" panose="020F0502020204030204" pitchFamily="34" charset="0"/>
              </a:rPr>
              <a:t>DomRaider</a:t>
            </a:r>
            <a:r>
              <a:rPr lang="fr-FR" sz="1400" b="0" dirty="0">
                <a:solidFill>
                  <a:schemeClr val="bg2"/>
                </a:solidFill>
                <a:latin typeface="Calibri" panose="020F0502020204030204" pitchFamily="34" charset="0"/>
                <a:cs typeface="Calibri" panose="020F0502020204030204" pitchFamily="34" charset="0"/>
              </a:rPr>
              <a:t> elle aussi va participé avec 3 personnes dans le cadre du plan France Relance au développement d’une première preuve de concept et de la mise en place d’</a:t>
            </a:r>
            <a:r>
              <a:rPr lang="fr-FR" sz="1400" b="0" dirty="0" err="1">
                <a:solidFill>
                  <a:schemeClr val="bg2"/>
                </a:solidFill>
                <a:latin typeface="Calibri" panose="020F0502020204030204" pitchFamily="34" charset="0"/>
                <a:cs typeface="Calibri" panose="020F0502020204030204" pitchFamily="34" charset="0"/>
              </a:rPr>
              <a:t>EcoMobiCoin</a:t>
            </a:r>
            <a:r>
              <a:rPr lang="fr-FR" sz="1400" b="0" dirty="0">
                <a:solidFill>
                  <a:schemeClr val="bg2"/>
                </a:solidFill>
                <a:latin typeface="Calibri" panose="020F0502020204030204" pitchFamily="34" charset="0"/>
                <a:cs typeface="Calibri" panose="020F0502020204030204" pitchFamily="34" charset="0"/>
              </a:rPr>
              <a:t>. </a:t>
            </a:r>
            <a:endParaRPr lang="fr-FR" sz="1400" b="0" dirty="0">
              <a:solidFill>
                <a:srgbClr val="588C3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65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5944E-0484-41E3-A61A-8883590BE41C}"/>
              </a:ext>
            </a:extLst>
          </p:cNvPr>
          <p:cNvSpPr>
            <a:spLocks noGrp="1"/>
          </p:cNvSpPr>
          <p:nvPr>
            <p:ph type="title"/>
          </p:nvPr>
        </p:nvSpPr>
        <p:spPr/>
        <p:txBody>
          <a:bodyPr/>
          <a:lstStyle/>
          <a:p>
            <a:r>
              <a:rPr lang="fr-FR" b="1" dirty="0">
                <a:solidFill>
                  <a:srgbClr val="0C284B"/>
                </a:solidFill>
                <a:latin typeface="+mn-lt"/>
              </a:rPr>
              <a:t>Présentation de la plateforme et de son fonctionnement actuel (5)</a:t>
            </a:r>
          </a:p>
        </p:txBody>
      </p:sp>
      <p:sp>
        <p:nvSpPr>
          <p:cNvPr id="3" name="Espace réservé du texte 2">
            <a:extLst>
              <a:ext uri="{FF2B5EF4-FFF2-40B4-BE49-F238E27FC236}">
                <a16:creationId xmlns:a16="http://schemas.microsoft.com/office/drawing/2014/main" id="{7CC00D8C-547A-4ADE-B2B1-59E0B72C124C}"/>
              </a:ext>
            </a:extLst>
          </p:cNvPr>
          <p:cNvSpPr>
            <a:spLocks noGrp="1"/>
          </p:cNvSpPr>
          <p:nvPr>
            <p:ph type="body" sz="quarter" idx="15"/>
          </p:nvPr>
        </p:nvSpPr>
        <p:spPr>
          <a:xfrm>
            <a:off x="985369" y="1000125"/>
            <a:ext cx="7815731" cy="3867149"/>
          </a:xfrm>
        </p:spPr>
        <p:txBody>
          <a:bodyPr/>
          <a:lstStyle/>
          <a:p>
            <a:r>
              <a:rPr lang="fr-FR" sz="1400" dirty="0">
                <a:solidFill>
                  <a:schemeClr val="accent5">
                    <a:lumMod val="75000"/>
                  </a:schemeClr>
                </a:solidFill>
                <a:latin typeface="Calibri" panose="020F0502020204030204" pitchFamily="34" charset="0"/>
                <a:cs typeface="Calibri" panose="020F0502020204030204" pitchFamily="34" charset="0"/>
              </a:rPr>
              <a:t>Typologie des projets réalisés</a:t>
            </a:r>
          </a:p>
          <a:p>
            <a:pPr indent="-228600"/>
            <a:r>
              <a:rPr lang="fr-FR" sz="1400" b="0" dirty="0">
                <a:solidFill>
                  <a:schemeClr val="bg2"/>
                </a:solidFill>
                <a:latin typeface="Calibri" panose="020F0502020204030204" pitchFamily="34" charset="0"/>
                <a:cs typeface="Calibri" panose="020F0502020204030204" pitchFamily="34" charset="0"/>
              </a:rPr>
              <a:t>Le projet a bénéficié d’un stage de M2 et d’une thèse (</a:t>
            </a:r>
            <a:r>
              <a:rPr lang="fr-FR" sz="1400" b="0" dirty="0" err="1">
                <a:solidFill>
                  <a:schemeClr val="bg2"/>
                </a:solidFill>
                <a:latin typeface="Calibri" panose="020F0502020204030204" pitchFamily="34" charset="0"/>
                <a:cs typeface="Calibri" panose="020F0502020204030204" pitchFamily="34" charset="0"/>
              </a:rPr>
              <a:t>co</a:t>
            </a:r>
            <a:r>
              <a:rPr lang="fr-FR" sz="1400" b="0" dirty="0">
                <a:solidFill>
                  <a:schemeClr val="bg2"/>
                </a:solidFill>
                <a:latin typeface="Calibri" panose="020F0502020204030204" pitchFamily="34" charset="0"/>
                <a:cs typeface="Calibri" panose="020F0502020204030204" pitchFamily="34" charset="0"/>
              </a:rPr>
              <a:t>-supervisée par Ariane Tichit et Pascal Lafourcade) de la chaire de confiance numérique portée par le LIMOS et l’UCA. </a:t>
            </a:r>
          </a:p>
          <a:p>
            <a:pPr indent="-228600"/>
            <a:r>
              <a:rPr lang="fr-FR" sz="1400" b="0" dirty="0">
                <a:solidFill>
                  <a:schemeClr val="bg2"/>
                </a:solidFill>
                <a:latin typeface="Calibri" panose="020F0502020204030204" pitchFamily="34" charset="0"/>
                <a:cs typeface="Calibri" panose="020F0502020204030204" pitchFamily="34" charset="0"/>
              </a:rPr>
              <a:t>Le projet a aussi eu un projet DECLIC pour financé un stage en mathématique et un en économie.</a:t>
            </a:r>
          </a:p>
          <a:p>
            <a:pPr indent="-228600"/>
            <a:r>
              <a:rPr lang="fr-FR" sz="1400" b="0" dirty="0">
                <a:solidFill>
                  <a:schemeClr val="bg2"/>
                </a:solidFill>
                <a:latin typeface="Calibri" panose="020F0502020204030204" pitchFamily="34" charset="0"/>
                <a:cs typeface="Calibri" panose="020F0502020204030204" pitchFamily="34" charset="0"/>
              </a:rPr>
              <a:t>2 plans de France relance on bénéficié le laboratoire de mathématiques (LMBP) et le LIMOS .</a:t>
            </a:r>
          </a:p>
          <a:p>
            <a:pPr indent="-228600"/>
            <a:r>
              <a:rPr lang="fr-FR" sz="1400" b="0" dirty="0">
                <a:solidFill>
                  <a:schemeClr val="bg2"/>
                </a:solidFill>
                <a:latin typeface="Calibri" panose="020F0502020204030204" pitchFamily="34" charset="0"/>
                <a:cs typeface="Calibri" panose="020F0502020204030204" pitchFamily="34" charset="0"/>
              </a:rPr>
              <a:t>Le projet a aussi reçu le soutien de la (SATT-e Clermont Auvergne Innovation) sur l’appel à projet de prématuration et également sur le projet « plateforme ».</a:t>
            </a:r>
            <a:br>
              <a:rPr lang="fr-FR" sz="1400" b="0" dirty="0">
                <a:solidFill>
                  <a:schemeClr val="bg2"/>
                </a:solidFill>
                <a:latin typeface="Calibri" panose="020F0502020204030204" pitchFamily="34" charset="0"/>
                <a:cs typeface="Calibri" panose="020F0502020204030204" pitchFamily="34" charset="0"/>
              </a:rPr>
            </a:br>
            <a:endParaRPr lang="fr-FR" sz="1400" b="0" dirty="0">
              <a:solidFill>
                <a:schemeClr val="bg2"/>
              </a:solidFill>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740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C5944E-0484-41E3-A61A-8883590BE41C}"/>
              </a:ext>
            </a:extLst>
          </p:cNvPr>
          <p:cNvSpPr>
            <a:spLocks noGrp="1"/>
          </p:cNvSpPr>
          <p:nvPr>
            <p:ph type="title"/>
          </p:nvPr>
        </p:nvSpPr>
        <p:spPr/>
        <p:txBody>
          <a:bodyPr/>
          <a:lstStyle/>
          <a:p>
            <a:r>
              <a:rPr lang="fr-FR" b="1" dirty="0">
                <a:solidFill>
                  <a:srgbClr val="0C284B"/>
                </a:solidFill>
                <a:latin typeface="+mn-lt"/>
              </a:rPr>
              <a:t>Présentation de la plateforme et de son fonctionnement actuel (5)</a:t>
            </a:r>
          </a:p>
        </p:txBody>
      </p:sp>
      <p:sp>
        <p:nvSpPr>
          <p:cNvPr id="3" name="Espace réservé du texte 2">
            <a:extLst>
              <a:ext uri="{FF2B5EF4-FFF2-40B4-BE49-F238E27FC236}">
                <a16:creationId xmlns:a16="http://schemas.microsoft.com/office/drawing/2014/main" id="{7CC00D8C-547A-4ADE-B2B1-59E0B72C124C}"/>
              </a:ext>
            </a:extLst>
          </p:cNvPr>
          <p:cNvSpPr>
            <a:spLocks noGrp="1"/>
          </p:cNvSpPr>
          <p:nvPr>
            <p:ph type="body" sz="quarter" idx="15"/>
          </p:nvPr>
        </p:nvSpPr>
        <p:spPr>
          <a:xfrm>
            <a:off x="985369" y="1000125"/>
            <a:ext cx="7815731" cy="3867149"/>
          </a:xfrm>
        </p:spPr>
        <p:txBody>
          <a:bodyPr/>
          <a:lstStyle/>
          <a:p>
            <a:r>
              <a:rPr lang="fr-FR" sz="1400" dirty="0">
                <a:solidFill>
                  <a:schemeClr val="accent5">
                    <a:lumMod val="75000"/>
                  </a:schemeClr>
                </a:solidFill>
                <a:latin typeface="Calibri" panose="020F0502020204030204" pitchFamily="34" charset="0"/>
                <a:cs typeface="Calibri" panose="020F0502020204030204" pitchFamily="34" charset="0"/>
              </a:rPr>
              <a:t>Volume d’affaires annuel réalisé</a:t>
            </a:r>
          </a:p>
          <a:p>
            <a:r>
              <a:rPr lang="fr-FR" sz="1400" b="0" dirty="0">
                <a:solidFill>
                  <a:schemeClr val="tx1"/>
                </a:solidFill>
                <a:latin typeface="Calibri" panose="020F0502020204030204" pitchFamily="34" charset="0"/>
                <a:cs typeface="Calibri" panose="020F0502020204030204" pitchFamily="34" charset="0"/>
              </a:rPr>
              <a:t>Il n’y a pas de volume d’affaires fait à l’heure actuelle car la plateforme n’existe pas encore. </a:t>
            </a:r>
          </a:p>
          <a:p>
            <a:endParaRPr lang="fr-FR" sz="1400" b="0" dirty="0">
              <a:solidFill>
                <a:schemeClr val="tx1"/>
              </a:solidFill>
              <a:latin typeface="Calibri" panose="020F0502020204030204" pitchFamily="34" charset="0"/>
              <a:cs typeface="Calibri" panose="020F0502020204030204" pitchFamily="34" charset="0"/>
            </a:endParaRPr>
          </a:p>
          <a:p>
            <a:r>
              <a:rPr lang="fr-FR" sz="1400" b="0" dirty="0">
                <a:solidFill>
                  <a:schemeClr val="tx1"/>
                </a:solidFill>
                <a:latin typeface="Calibri" panose="020F0502020204030204" pitchFamily="34" charset="0"/>
                <a:cs typeface="Calibri" panose="020F0502020204030204" pitchFamily="34" charset="0"/>
              </a:rPr>
              <a:t>De plus , le projet en </a:t>
            </a:r>
            <a:r>
              <a:rPr lang="fr-FR" sz="1400" b="0" dirty="0" err="1">
                <a:solidFill>
                  <a:schemeClr val="tx1"/>
                </a:solidFill>
                <a:latin typeface="Calibri" panose="020F0502020204030204" pitchFamily="34" charset="0"/>
                <a:cs typeface="Calibri" panose="020F0502020204030204" pitchFamily="34" charset="0"/>
              </a:rPr>
              <a:t>pré-maturation</a:t>
            </a:r>
            <a:r>
              <a:rPr lang="fr-FR" sz="1400" b="0" dirty="0">
                <a:solidFill>
                  <a:schemeClr val="tx1"/>
                </a:solidFill>
                <a:latin typeface="Calibri" panose="020F0502020204030204" pitchFamily="34" charset="0"/>
                <a:cs typeface="Calibri" panose="020F0502020204030204" pitchFamily="34" charset="0"/>
              </a:rPr>
              <a:t> au CNRS n’a pas accepté. Malgré tout ce dépôt a permis de faire avancer notre réflexion sur le modèle  économique. Ainsi il a été décidé que le modèle économique va être </a:t>
            </a:r>
            <a:r>
              <a:rPr lang="fr-FR" sz="1400" b="0" dirty="0" err="1">
                <a:solidFill>
                  <a:schemeClr val="tx1"/>
                </a:solidFill>
                <a:latin typeface="Calibri" panose="020F0502020204030204" pitchFamily="34" charset="0"/>
                <a:cs typeface="Calibri" panose="020F0502020204030204" pitchFamily="34" charset="0"/>
              </a:rPr>
              <a:t>co-construit</a:t>
            </a:r>
            <a:r>
              <a:rPr lang="fr-FR" sz="1400" b="0" dirty="0">
                <a:solidFill>
                  <a:schemeClr val="tx1"/>
                </a:solidFill>
                <a:latin typeface="Calibri" panose="020F0502020204030204" pitchFamily="34" charset="0"/>
                <a:cs typeface="Calibri" panose="020F0502020204030204" pitchFamily="34" charset="0"/>
              </a:rPr>
              <a:t> en même temps que la mis en place de la </a:t>
            </a:r>
            <a:r>
              <a:rPr lang="fr-FR" sz="1400" b="0" dirty="0" err="1">
                <a:solidFill>
                  <a:schemeClr val="tx1"/>
                </a:solidFill>
                <a:latin typeface="Calibri" panose="020F0502020204030204" pitchFamily="34" charset="0"/>
                <a:cs typeface="Calibri" panose="020F0502020204030204" pitchFamily="34" charset="0"/>
              </a:rPr>
              <a:t>platefrome</a:t>
            </a:r>
            <a:r>
              <a:rPr lang="fr-FR" sz="1400" b="0" dirty="0">
                <a:solidFill>
                  <a:schemeClr val="tx1"/>
                </a:solidFill>
                <a:latin typeface="Calibri" panose="020F0502020204030204" pitchFamily="34" charset="0"/>
                <a:cs typeface="Calibri" panose="020F0502020204030204" pitchFamily="34" charset="0"/>
              </a:rPr>
              <a:t>.</a:t>
            </a:r>
          </a:p>
          <a:p>
            <a:endParaRPr lang="fr-FR" sz="1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26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(6)</a:t>
            </a:r>
          </a:p>
        </p:txBody>
      </p:sp>
      <p:sp>
        <p:nvSpPr>
          <p:cNvPr id="3" name="Espace réservé du texte 2"/>
          <p:cNvSpPr>
            <a:spLocks noGrp="1"/>
          </p:cNvSpPr>
          <p:nvPr>
            <p:ph type="body" sz="quarter" idx="15"/>
          </p:nvPr>
        </p:nvSpPr>
        <p:spPr>
          <a:xfrm>
            <a:off x="985369" y="1047344"/>
            <a:ext cx="7594427" cy="3585600"/>
          </a:xfrm>
        </p:spPr>
        <p:txBody>
          <a:bodyPr/>
          <a:lstStyle/>
          <a:p>
            <a:pPr indent="-228600"/>
            <a:r>
              <a:rPr lang="fr-FR" sz="1400" b="1" dirty="0">
                <a:solidFill>
                  <a:schemeClr val="accent4"/>
                </a:solidFill>
                <a:latin typeface="Calibri" panose="020F0502020204030204" pitchFamily="34" charset="0"/>
                <a:cs typeface="Calibri" panose="020F0502020204030204" pitchFamily="34" charset="0"/>
              </a:rPr>
              <a:t>Analyse des limitations / contraintes à l’ouverture</a:t>
            </a:r>
          </a:p>
          <a:p>
            <a:pPr indent="-228600" algn="just"/>
            <a:r>
              <a:rPr lang="fr-FR" sz="1400" b="0" dirty="0">
                <a:solidFill>
                  <a:schemeClr val="bg2"/>
                </a:solidFill>
                <a:latin typeface="Calibri" panose="020F0502020204030204" pitchFamily="34" charset="0"/>
                <a:cs typeface="Calibri" panose="020F0502020204030204" pitchFamily="34" charset="0"/>
              </a:rPr>
              <a:t>Il y a plusieurs verrous techniques à lever dont :</a:t>
            </a:r>
          </a:p>
          <a:p>
            <a:pPr marL="571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 mise en œuvre de mécanismes robustes de vérification de preuves du mode de déplacement en proposant une classification efficace des traces GPS. </a:t>
            </a:r>
          </a:p>
          <a:p>
            <a:pPr marL="571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 garantie du respect de la vie privée des utilisateurs en concevant des mécanismes cryptographiques adaptés.</a:t>
            </a:r>
          </a:p>
          <a:p>
            <a:pPr marL="57150" indent="-285750" algn="just">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La preuve de la sécurité du système en développant une </a:t>
            </a:r>
            <a:r>
              <a:rPr lang="fr-FR" sz="1400" b="0" dirty="0" err="1">
                <a:solidFill>
                  <a:schemeClr val="bg2"/>
                </a:solidFill>
                <a:latin typeface="Calibri" panose="020F0502020204030204" pitchFamily="34" charset="0"/>
                <a:cs typeface="Calibri" panose="020F0502020204030204" pitchFamily="34" charset="0"/>
              </a:rPr>
              <a:t>blockchain</a:t>
            </a:r>
            <a:r>
              <a:rPr lang="fr-FR" sz="1400" b="0" dirty="0">
                <a:solidFill>
                  <a:schemeClr val="bg2"/>
                </a:solidFill>
                <a:latin typeface="Calibri" panose="020F0502020204030204" pitchFamily="34" charset="0"/>
                <a:cs typeface="Calibri" panose="020F0502020204030204" pitchFamily="34" charset="0"/>
              </a:rPr>
              <a:t> sur laquelle il est impossible de créer frauduleusement de la monnaie, et de réaliser des doubles dépenses.</a:t>
            </a:r>
          </a:p>
          <a:p>
            <a:pPr algn="just"/>
            <a:r>
              <a:rPr lang="fr-FR" sz="1400" b="0" dirty="0">
                <a:solidFill>
                  <a:schemeClr val="bg2"/>
                </a:solidFill>
                <a:latin typeface="Calibri" panose="020F0502020204030204" pitchFamily="34" charset="0"/>
                <a:cs typeface="Calibri" panose="020F0502020204030204" pitchFamily="34" charset="0"/>
              </a:rPr>
              <a:t>Par ailleurs, un des freins pourrait être le temps nécessaire pour </a:t>
            </a:r>
            <a:r>
              <a:rPr lang="fr-FR" sz="1400" dirty="0">
                <a:solidFill>
                  <a:schemeClr val="bg2"/>
                </a:solidFill>
                <a:latin typeface="Calibri" panose="020F0502020204030204" pitchFamily="34" charset="0"/>
                <a:cs typeface="Calibri" panose="020F0502020204030204" pitchFamily="34" charset="0"/>
              </a:rPr>
              <a:t>l’adoption de cette nouvelle crypto-monnaie</a:t>
            </a:r>
            <a:r>
              <a:rPr lang="fr-FR" sz="1400" b="0" dirty="0">
                <a:solidFill>
                  <a:schemeClr val="bg2"/>
                </a:solidFill>
                <a:latin typeface="Calibri" panose="020F0502020204030204" pitchFamily="34" charset="0"/>
                <a:cs typeface="Calibri" panose="020F0502020204030204" pitchFamily="34" charset="0"/>
              </a:rPr>
              <a:t> par les utilisateurs (prestataires et commerçants) afin qu’elle puisse être véritablement utilisée par les citoyens. Des campagnes de communication, de recherche de partenariats et de rapprochement avec les monnaies locales, seront nécessaires.  </a:t>
            </a:r>
          </a:p>
          <a:p>
            <a:pPr algn="just"/>
            <a:r>
              <a:rPr lang="fr-FR" sz="1400" b="0" dirty="0">
                <a:solidFill>
                  <a:schemeClr val="bg2"/>
                </a:solidFill>
                <a:latin typeface="Calibri" panose="020F0502020204030204" pitchFamily="34" charset="0"/>
                <a:cs typeface="Calibri" panose="020F0502020204030204" pitchFamily="34" charset="0"/>
              </a:rPr>
              <a:t>Les </a:t>
            </a:r>
            <a:r>
              <a:rPr lang="fr-FR" sz="1400" dirty="0">
                <a:solidFill>
                  <a:schemeClr val="bg2"/>
                </a:solidFill>
                <a:latin typeface="Calibri" panose="020F0502020204030204" pitchFamily="34" charset="0"/>
                <a:cs typeface="Calibri" panose="020F0502020204030204" pitchFamily="34" charset="0"/>
              </a:rPr>
              <a:t>réglementations sur les crypto-monnaies </a:t>
            </a:r>
            <a:r>
              <a:rPr lang="fr-FR" sz="1400" b="0" dirty="0">
                <a:solidFill>
                  <a:schemeClr val="bg2"/>
                </a:solidFill>
                <a:latin typeface="Calibri" panose="020F0502020204030204" pitchFamily="34" charset="0"/>
                <a:cs typeface="Calibri" panose="020F0502020204030204" pitchFamily="34" charset="0"/>
              </a:rPr>
              <a:t>sont encore en construction par les juristes et législateurs.   Il est justement possible à l’heure actuelle d’expérimenter sans trop de contraintes car le cadre est encore flou.</a:t>
            </a:r>
          </a:p>
          <a:p>
            <a:pPr marL="57150" indent="-285750" algn="just">
              <a:buFont typeface="Arial" panose="020B0604020202020204" pitchFamily="34" charset="0"/>
              <a:buChar char="•"/>
            </a:pPr>
            <a:endParaRPr lang="fr-FR" sz="1400" dirty="0">
              <a:latin typeface="Calibri" panose="020F0502020204030204" pitchFamily="34" charset="0"/>
              <a:cs typeface="Calibri" panose="020F0502020204030204" pitchFamily="34" charset="0"/>
            </a:endParaRPr>
          </a:p>
          <a:p>
            <a:pPr marL="457200" lvl="1" indent="0">
              <a:buNone/>
            </a:pPr>
            <a:endParaRPr lang="fr-FR" sz="14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02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du projet d’ouverture de la plateforme (1) </a:t>
            </a:r>
          </a:p>
        </p:txBody>
      </p:sp>
      <p:sp>
        <p:nvSpPr>
          <p:cNvPr id="3" name="Espace réservé du texte 2"/>
          <p:cNvSpPr>
            <a:spLocks noGrp="1"/>
          </p:cNvSpPr>
          <p:nvPr>
            <p:ph type="body" sz="quarter" idx="15"/>
          </p:nvPr>
        </p:nvSpPr>
        <p:spPr>
          <a:xfrm>
            <a:off x="985369" y="1076840"/>
            <a:ext cx="7746826" cy="3962519"/>
          </a:xfrm>
        </p:spPr>
        <p:txBody>
          <a:bodyPr/>
          <a:lstStyle/>
          <a:p>
            <a:r>
              <a:rPr lang="fr-FR" sz="1400" dirty="0">
                <a:latin typeface="Calibri" panose="020F0502020204030204" pitchFamily="34" charset="0"/>
                <a:cs typeface="Calibri" panose="020F0502020204030204" pitchFamily="34" charset="0"/>
              </a:rPr>
              <a:t>Ambition recherchée en termes d’ouverture de la plateforme</a:t>
            </a:r>
          </a:p>
          <a:p>
            <a:pPr indent="-228600"/>
            <a:r>
              <a:rPr lang="fr-FR" sz="1200" b="0" dirty="0">
                <a:solidFill>
                  <a:schemeClr val="bg2"/>
                </a:solidFill>
                <a:latin typeface="Calibri" panose="020F0502020204030204" pitchFamily="34" charset="0"/>
                <a:cs typeface="Calibri" panose="020F0502020204030204" pitchFamily="34" charset="0"/>
              </a:rPr>
              <a:t>Le premier secteur est naturellement celui de la communauté des cryptomonnaies qui se verra dotée de ce nouveau concept et pourra ainsi s’en saisir et proposer de nouveaux développements à partir de cette </a:t>
            </a:r>
            <a:r>
              <a:rPr lang="fr-FR" sz="1200" b="0" dirty="0" err="1">
                <a:solidFill>
                  <a:schemeClr val="bg2"/>
                </a:solidFill>
                <a:latin typeface="Calibri" panose="020F0502020204030204" pitchFamily="34" charset="0"/>
                <a:cs typeface="Calibri" panose="020F0502020204030204" pitchFamily="34" charset="0"/>
              </a:rPr>
              <a:t>PoC</a:t>
            </a:r>
            <a:r>
              <a:rPr lang="fr-FR" sz="1200" b="0" dirty="0">
                <a:solidFill>
                  <a:schemeClr val="bg2"/>
                </a:solidFill>
                <a:latin typeface="Calibri" panose="020F0502020204030204" pitchFamily="34" charset="0"/>
                <a:cs typeface="Calibri" panose="020F0502020204030204" pitchFamily="34" charset="0"/>
              </a:rPr>
              <a:t>. A notre connaissance, aucune </a:t>
            </a:r>
            <a:r>
              <a:rPr lang="fr-FR" sz="1200" b="0" dirty="0" err="1">
                <a:solidFill>
                  <a:schemeClr val="bg2"/>
                </a:solidFill>
                <a:latin typeface="Calibri" panose="020F0502020204030204" pitchFamily="34" charset="0"/>
                <a:cs typeface="Calibri" panose="020F0502020204030204" pitchFamily="34" charset="0"/>
              </a:rPr>
              <a:t>blockchain</a:t>
            </a:r>
            <a:r>
              <a:rPr lang="fr-FR" sz="1200" b="0" dirty="0">
                <a:solidFill>
                  <a:schemeClr val="bg2"/>
                </a:solidFill>
                <a:latin typeface="Calibri" panose="020F0502020204030204" pitchFamily="34" charset="0"/>
                <a:cs typeface="Calibri" panose="020F0502020204030204" pitchFamily="34" charset="0"/>
              </a:rPr>
              <a:t> ne propose à l’heure actuelle un protocole rigoureux et efficace pour créer des unités à partir de preuves de comportements. Cela serait donc une innovation majeure dans le domaine.</a:t>
            </a:r>
          </a:p>
          <a:p>
            <a:pPr lvl="0"/>
            <a:r>
              <a:rPr lang="fr-FR" sz="1200" b="0" dirty="0">
                <a:solidFill>
                  <a:schemeClr val="bg2"/>
                </a:solidFill>
                <a:latin typeface="Calibri" panose="020F0502020204030204" pitchFamily="34" charset="0"/>
                <a:cs typeface="Calibri" panose="020F0502020204030204" pitchFamily="34" charset="0"/>
              </a:rPr>
              <a:t>Le second secteur est le secteur de la mobilité et des transports. L’objectif d’</a:t>
            </a:r>
            <a:r>
              <a:rPr lang="fr-FR" sz="1200" b="0" dirty="0" err="1">
                <a:solidFill>
                  <a:schemeClr val="bg2"/>
                </a:solidFill>
                <a:latin typeface="Calibri" panose="020F0502020204030204" pitchFamily="34" charset="0"/>
                <a:cs typeface="Calibri" panose="020F0502020204030204" pitchFamily="34" charset="0"/>
              </a:rPr>
              <a:t>EcoMobiCoin</a:t>
            </a:r>
            <a:r>
              <a:rPr lang="fr-FR" sz="1200" b="0" dirty="0">
                <a:solidFill>
                  <a:schemeClr val="bg2"/>
                </a:solidFill>
                <a:latin typeface="Calibri" panose="020F0502020204030204" pitchFamily="34" charset="0"/>
                <a:cs typeface="Calibri" panose="020F0502020204030204" pitchFamily="34" charset="0"/>
              </a:rPr>
              <a:t> est de favoriser les modes de déplacements respectueux de l’environnement et de changer les comportements des citoyens : développement des transports en commun, des déplacements coopératifs, des moyens de transports à faible émission de Co2.</a:t>
            </a:r>
          </a:p>
          <a:p>
            <a:pPr lvl="0"/>
            <a:r>
              <a:rPr lang="fr-FR" sz="1200" b="0" dirty="0">
                <a:solidFill>
                  <a:schemeClr val="bg2"/>
                </a:solidFill>
                <a:latin typeface="Calibri" panose="020F0502020204030204" pitchFamily="34" charset="0"/>
                <a:cs typeface="Calibri" panose="020F0502020204030204" pitchFamily="34" charset="0"/>
              </a:rPr>
              <a:t>Le troisième secteur impacté est celui de l’économie sociale et solidaire, qui repose sur des organisations dont le but principal n’est pas la recherche de la rentabilité financière mais l’utilité collective, le respect du vivant, la lutte contre les inégalités, la démocratie participative, le maintien des activités fondamentales sur les territoires pour limiter les coûts de transport…. Or ce secteur manque cruellement d’outils de valorisation de leurs actions et de l’implication des citoyens dans ces démarches. La </a:t>
            </a:r>
            <a:r>
              <a:rPr lang="fr-FR" sz="1200" b="0" dirty="0" err="1">
                <a:solidFill>
                  <a:schemeClr val="bg2"/>
                </a:solidFill>
                <a:latin typeface="Calibri" panose="020F0502020204030204" pitchFamily="34" charset="0"/>
                <a:cs typeface="Calibri" panose="020F0502020204030204" pitchFamily="34" charset="0"/>
              </a:rPr>
              <a:t>PoC</a:t>
            </a:r>
            <a:r>
              <a:rPr lang="fr-FR" sz="1200" b="0" dirty="0">
                <a:solidFill>
                  <a:schemeClr val="bg2"/>
                </a:solidFill>
                <a:latin typeface="Calibri" panose="020F0502020204030204" pitchFamily="34" charset="0"/>
                <a:cs typeface="Calibri" panose="020F0502020204030204" pitchFamily="34" charset="0"/>
              </a:rPr>
              <a:t> d’</a:t>
            </a:r>
            <a:r>
              <a:rPr lang="fr-FR" sz="1200" b="0" dirty="0" err="1">
                <a:solidFill>
                  <a:schemeClr val="bg2"/>
                </a:solidFill>
                <a:latin typeface="Calibri" panose="020F0502020204030204" pitchFamily="34" charset="0"/>
                <a:cs typeface="Calibri" panose="020F0502020204030204" pitchFamily="34" charset="0"/>
              </a:rPr>
              <a:t>EcoMobiCoin</a:t>
            </a:r>
            <a:r>
              <a:rPr lang="fr-FR" sz="1200" b="0" dirty="0">
                <a:solidFill>
                  <a:schemeClr val="bg2"/>
                </a:solidFill>
                <a:latin typeface="Calibri" panose="020F0502020204030204" pitchFamily="34" charset="0"/>
                <a:cs typeface="Calibri" panose="020F0502020204030204" pitchFamily="34" charset="0"/>
              </a:rPr>
              <a:t> pourrait ouvrir un champ immense d’applications possibles pour les structures de l’Economie Solidaire et solidaire (ESS) afin de récompenser les citoyens pour leurs engagements dans cette démarche</a:t>
            </a:r>
            <a:r>
              <a:rPr lang="fr-FR" sz="1400" b="0" dirty="0">
                <a:solidFill>
                  <a:schemeClr val="bg2"/>
                </a:solidFill>
                <a:latin typeface="Calibri" panose="020F0502020204030204" pitchFamily="34" charset="0"/>
                <a:cs typeface="Calibri" panose="020F0502020204030204" pitchFamily="34" charset="0"/>
              </a:rPr>
              <a:t>.</a:t>
            </a:r>
          </a:p>
          <a:p>
            <a:pPr indent="-228600"/>
            <a:r>
              <a:rPr lang="en-US" altLang="fr-FR" sz="1200" b="0" dirty="0">
                <a:solidFill>
                  <a:schemeClr val="bg2"/>
                </a:solidFill>
                <a:latin typeface="Calibri" panose="020F0502020204030204" pitchFamily="34" charset="0"/>
                <a:cs typeface="Calibri" panose="020F0502020204030204" pitchFamily="34" charset="0"/>
              </a:rPr>
              <a:t>Les deux plans de France relance </a:t>
            </a:r>
            <a:r>
              <a:rPr lang="en-US" altLang="fr-FR" sz="1200" b="0" dirty="0" err="1">
                <a:solidFill>
                  <a:schemeClr val="bg2"/>
                </a:solidFill>
                <a:latin typeface="Calibri" panose="020F0502020204030204" pitchFamily="34" charset="0"/>
                <a:cs typeface="Calibri" panose="020F0502020204030204" pitchFamily="34" charset="0"/>
              </a:rPr>
              <a:t>montrent</a:t>
            </a:r>
            <a:r>
              <a:rPr lang="en-US" altLang="fr-FR" sz="1200" b="0" dirty="0">
                <a:solidFill>
                  <a:schemeClr val="bg2"/>
                </a:solidFill>
                <a:latin typeface="Calibri" panose="020F0502020204030204" pitchFamily="34" charset="0"/>
                <a:cs typeface="Calibri" panose="020F0502020204030204" pitchFamily="34" charset="0"/>
              </a:rPr>
              <a:t> que </a:t>
            </a:r>
            <a:r>
              <a:rPr lang="en-US" altLang="fr-FR" sz="1200" b="0" dirty="0" err="1">
                <a:solidFill>
                  <a:schemeClr val="bg2"/>
                </a:solidFill>
                <a:latin typeface="Calibri" panose="020F0502020204030204" pitchFamily="34" charset="0"/>
                <a:cs typeface="Calibri" panose="020F0502020204030204" pitchFamily="34" charset="0"/>
              </a:rPr>
              <a:t>ce</a:t>
            </a:r>
            <a:r>
              <a:rPr lang="en-US" altLang="fr-FR" sz="1200" b="0" dirty="0">
                <a:solidFill>
                  <a:schemeClr val="bg2"/>
                </a:solidFill>
                <a:latin typeface="Calibri" panose="020F0502020204030204" pitchFamily="34" charset="0"/>
                <a:cs typeface="Calibri" panose="020F0502020204030204" pitchFamily="34" charset="0"/>
              </a:rPr>
              <a:t> </a:t>
            </a:r>
            <a:r>
              <a:rPr lang="en-US" altLang="fr-FR" sz="1200" b="0" dirty="0" err="1">
                <a:solidFill>
                  <a:schemeClr val="bg2"/>
                </a:solidFill>
                <a:latin typeface="Calibri" panose="020F0502020204030204" pitchFamily="34" charset="0"/>
                <a:cs typeface="Calibri" panose="020F0502020204030204" pitchFamily="34" charset="0"/>
              </a:rPr>
              <a:t>projet</a:t>
            </a:r>
            <a:r>
              <a:rPr lang="en-US" altLang="fr-FR" sz="1200" b="0" dirty="0">
                <a:solidFill>
                  <a:schemeClr val="bg2"/>
                </a:solidFill>
                <a:latin typeface="Calibri" panose="020F0502020204030204" pitchFamily="34" charset="0"/>
                <a:cs typeface="Calibri" panose="020F0502020204030204" pitchFamily="34" charset="0"/>
              </a:rPr>
              <a:t> interesse de </a:t>
            </a:r>
            <a:r>
              <a:rPr lang="en-US" altLang="fr-FR" sz="1200" b="0" dirty="0" err="1">
                <a:solidFill>
                  <a:schemeClr val="bg2"/>
                </a:solidFill>
                <a:latin typeface="Calibri" panose="020F0502020204030204" pitchFamily="34" charset="0"/>
                <a:cs typeface="Calibri" panose="020F0502020204030204" pitchFamily="34" charset="0"/>
              </a:rPr>
              <a:t>nombreux</a:t>
            </a:r>
            <a:r>
              <a:rPr lang="en-US" altLang="fr-FR" sz="1200" b="0" dirty="0">
                <a:solidFill>
                  <a:schemeClr val="bg2"/>
                </a:solidFill>
                <a:latin typeface="Calibri" panose="020F0502020204030204" pitchFamily="34" charset="0"/>
                <a:cs typeface="Calibri" panose="020F0502020204030204" pitchFamily="34" charset="0"/>
              </a:rPr>
              <a:t> </a:t>
            </a:r>
            <a:r>
              <a:rPr lang="en-US" altLang="fr-FR" sz="1200" b="0" dirty="0" err="1">
                <a:solidFill>
                  <a:schemeClr val="bg2"/>
                </a:solidFill>
                <a:latin typeface="Calibri" panose="020F0502020204030204" pitchFamily="34" charset="0"/>
                <a:cs typeface="Calibri" panose="020F0502020204030204" pitchFamily="34" charset="0"/>
              </a:rPr>
              <a:t>acteurs</a:t>
            </a:r>
            <a:r>
              <a:rPr lang="en-US" altLang="fr-FR" sz="1200" b="0" dirty="0">
                <a:solidFill>
                  <a:schemeClr val="bg2"/>
                </a:solidFill>
                <a:latin typeface="Calibri" panose="020F0502020204030204" pitchFamily="34" charset="0"/>
                <a:cs typeface="Calibri" panose="020F0502020204030204" pitchFamily="34" charset="0"/>
              </a:rPr>
              <a:t> </a:t>
            </a:r>
            <a:r>
              <a:rPr lang="en-US" altLang="fr-FR" sz="1200" b="0" dirty="0" err="1">
                <a:solidFill>
                  <a:schemeClr val="bg2"/>
                </a:solidFill>
                <a:latin typeface="Calibri" panose="020F0502020204030204" pitchFamily="34" charset="0"/>
                <a:cs typeface="Calibri" panose="020F0502020204030204" pitchFamily="34" charset="0"/>
              </a:rPr>
              <a:t>industriels</a:t>
            </a:r>
            <a:r>
              <a:rPr lang="en-US" altLang="fr-FR" sz="1200" b="0" dirty="0">
                <a:solidFill>
                  <a:schemeClr val="bg2"/>
                </a:solidFill>
                <a:latin typeface="Calibri" panose="020F0502020204030204" pitchFamily="34" charset="0"/>
                <a:cs typeface="Calibri" panose="020F0502020204030204" pitchFamily="34" charset="0"/>
              </a:rPr>
              <a:t>.</a:t>
            </a:r>
          </a:p>
          <a:p>
            <a:pPr indent="-228600"/>
            <a:endParaRPr lang="en-US" altLang="fr-FR" sz="1400" b="0" dirty="0">
              <a:solidFill>
                <a:srgbClr val="588C34"/>
              </a:solidFill>
              <a:latin typeface="Calibri" panose="020F0502020204030204" pitchFamily="34" charset="0"/>
              <a:cs typeface="Calibri" panose="020F0502020204030204" pitchFamily="34" charset="0"/>
            </a:endParaRPr>
          </a:p>
          <a:p>
            <a:pPr indent="-228600"/>
            <a:endParaRPr lang="en-US" altLang="fr-FR" sz="1400" b="0" dirty="0">
              <a:solidFill>
                <a:srgbClr val="588C34"/>
              </a:solidFill>
              <a:latin typeface="Calibri" panose="020F0502020204030204" pitchFamily="34" charset="0"/>
              <a:cs typeface="Calibri" panose="020F0502020204030204" pitchFamily="34" charset="0"/>
            </a:endParaRPr>
          </a:p>
          <a:p>
            <a:endParaRPr lang="fr-FR" altLang="fr-FR" sz="1400" dirty="0">
              <a:solidFill>
                <a:srgbClr val="0070C0"/>
              </a:solidFill>
              <a:latin typeface="Calibri" panose="020F0502020204030204" pitchFamily="34" charset="0"/>
              <a:cs typeface="Calibri" panose="020F0502020204030204" pitchFamily="34" charset="0"/>
            </a:endParaRPr>
          </a:p>
          <a:p>
            <a:endParaRPr lang="fr-FR" altLang="fr-FR" sz="1400" dirty="0">
              <a:solidFill>
                <a:srgbClr val="0070C0"/>
              </a:solidFill>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4781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du projet d’ouverture de la plateforme (1) </a:t>
            </a:r>
          </a:p>
        </p:txBody>
      </p:sp>
      <p:sp>
        <p:nvSpPr>
          <p:cNvPr id="3" name="Espace réservé du texte 2"/>
          <p:cNvSpPr>
            <a:spLocks noGrp="1"/>
          </p:cNvSpPr>
          <p:nvPr>
            <p:ph type="body" sz="quarter" idx="15"/>
          </p:nvPr>
        </p:nvSpPr>
        <p:spPr>
          <a:xfrm>
            <a:off x="985369" y="1076840"/>
            <a:ext cx="7746826" cy="3962519"/>
          </a:xfrm>
        </p:spPr>
        <p:txBody>
          <a:bodyPr/>
          <a:lstStyle/>
          <a:p>
            <a:r>
              <a:rPr lang="fr-FR" altLang="fr-FR" sz="1400" dirty="0">
                <a:latin typeface="Calibri" panose="020F0502020204030204" pitchFamily="34" charset="0"/>
                <a:cs typeface="Calibri" panose="020F0502020204030204" pitchFamily="34" charset="0"/>
              </a:rPr>
              <a:t>Modalités envisagées pour atteindre cette ambition</a:t>
            </a:r>
          </a:p>
          <a:p>
            <a:endParaRPr lang="fr-FR" altLang="fr-FR" sz="500" dirty="0">
              <a:solidFill>
                <a:srgbClr val="0070C0"/>
              </a:solidFill>
              <a:latin typeface="Calibri" panose="020F0502020204030204" pitchFamily="34" charset="0"/>
              <a:cs typeface="Calibri" panose="020F0502020204030204" pitchFamily="34" charset="0"/>
            </a:endParaRPr>
          </a:p>
          <a:p>
            <a:pPr marL="342900" indent="-342900">
              <a:buClr>
                <a:srgbClr val="002060"/>
              </a:buClr>
              <a:buFont typeface="+mj-lt"/>
              <a:buAutoNum type="arabicPeriod"/>
            </a:pPr>
            <a:r>
              <a:rPr lang="fr-FR" altLang="fr-FR" sz="1400" dirty="0">
                <a:solidFill>
                  <a:schemeClr val="bg2"/>
                </a:solidFill>
                <a:latin typeface="Calibri" panose="020F0502020204030204" pitchFamily="34" charset="0"/>
                <a:cs typeface="Calibri" panose="020F0502020204030204" pitchFamily="34" charset="0"/>
              </a:rPr>
              <a:t>Briques techniques </a:t>
            </a:r>
            <a:r>
              <a:rPr lang="fr-FR" altLang="fr-FR" sz="1400" b="0" dirty="0">
                <a:solidFill>
                  <a:schemeClr val="bg2"/>
                </a:solidFill>
                <a:latin typeface="Calibri" panose="020F0502020204030204" pitchFamily="34" charset="0"/>
                <a:cs typeface="Calibri" panose="020F0502020204030204" pitchFamily="34" charset="0"/>
              </a:rPr>
              <a:t>: briques cryptographiques et mise en place d'une </a:t>
            </a:r>
            <a:r>
              <a:rPr lang="fr-FR" altLang="fr-FR" sz="1400" b="0" dirty="0" err="1">
                <a:solidFill>
                  <a:schemeClr val="bg2"/>
                </a:solidFill>
                <a:latin typeface="Calibri" panose="020F0502020204030204" pitchFamily="34" charset="0"/>
                <a:cs typeface="Calibri" panose="020F0502020204030204" pitchFamily="34" charset="0"/>
              </a:rPr>
              <a:t>blockchain</a:t>
            </a:r>
            <a:endParaRPr lang="fr-FR" altLang="fr-FR" sz="1400" b="0" dirty="0">
              <a:solidFill>
                <a:schemeClr val="bg2"/>
              </a:solidFill>
              <a:latin typeface="Calibri" panose="020F0502020204030204" pitchFamily="34" charset="0"/>
              <a:cs typeface="Calibri" panose="020F0502020204030204" pitchFamily="34" charset="0"/>
            </a:endParaRPr>
          </a:p>
          <a:p>
            <a:pPr marL="342900" indent="-342900" algn="just">
              <a:buClr>
                <a:srgbClr val="002060"/>
              </a:buClr>
              <a:buFont typeface="+mj-lt"/>
              <a:buAutoNum type="arabicPeriod"/>
            </a:pPr>
            <a:r>
              <a:rPr lang="fr-FR" altLang="fr-FR" sz="1400" dirty="0">
                <a:solidFill>
                  <a:schemeClr val="bg2"/>
                </a:solidFill>
                <a:latin typeface="Calibri" panose="020F0502020204030204" pitchFamily="34" charset="0"/>
                <a:cs typeface="Calibri" panose="020F0502020204030204" pitchFamily="34" charset="0"/>
              </a:rPr>
              <a:t>Conception des Mineurs </a:t>
            </a:r>
            <a:r>
              <a:rPr lang="fr-FR" altLang="fr-FR" sz="1400" b="0" dirty="0">
                <a:solidFill>
                  <a:schemeClr val="bg2"/>
                </a:solidFill>
                <a:latin typeface="Calibri" panose="020F0502020204030204" pitchFamily="34" charset="0"/>
                <a:cs typeface="Calibri" panose="020F0502020204030204" pitchFamily="34" charset="0"/>
              </a:rPr>
              <a:t>: conception d’un </a:t>
            </a:r>
            <a:r>
              <a:rPr lang="fr-FR" altLang="fr-FR" sz="1400" b="0" dirty="0" err="1">
                <a:solidFill>
                  <a:schemeClr val="bg2"/>
                </a:solidFill>
                <a:latin typeface="Calibri" panose="020F0502020204030204" pitchFamily="34" charset="0"/>
                <a:cs typeface="Calibri" panose="020F0502020204030204" pitchFamily="34" charset="0"/>
              </a:rPr>
              <a:t>classifieur</a:t>
            </a:r>
            <a:r>
              <a:rPr lang="fr-FR" altLang="fr-FR" sz="1400" b="0" dirty="0">
                <a:solidFill>
                  <a:schemeClr val="bg2"/>
                </a:solidFill>
                <a:latin typeface="Calibri" panose="020F0502020204030204" pitchFamily="34" charset="0"/>
                <a:cs typeface="Calibri" panose="020F0502020204030204" pitchFamily="34" charset="0"/>
              </a:rPr>
              <a:t>, développement de mécanismes de collecte des preuves de comportements, mise en place des mécanismes de fonte </a:t>
            </a:r>
            <a:r>
              <a:rPr lang="fr-FR" altLang="fr-FR" sz="1400" b="0" dirty="0" err="1">
                <a:solidFill>
                  <a:schemeClr val="bg2"/>
                </a:solidFill>
                <a:latin typeface="Calibri" panose="020F0502020204030204" pitchFamily="34" charset="0"/>
                <a:cs typeface="Calibri" panose="020F0502020204030204" pitchFamily="34" charset="0"/>
              </a:rPr>
              <a:t>cryptomonnaie</a:t>
            </a:r>
            <a:endParaRPr lang="fr-FR" altLang="fr-FR" sz="1400" b="0" dirty="0">
              <a:solidFill>
                <a:schemeClr val="bg2"/>
              </a:solidFill>
              <a:latin typeface="Calibri" panose="020F0502020204030204" pitchFamily="34" charset="0"/>
              <a:cs typeface="Calibri" panose="020F0502020204030204" pitchFamily="34" charset="0"/>
            </a:endParaRPr>
          </a:p>
          <a:p>
            <a:pPr marL="342900" indent="-342900" algn="just">
              <a:buClr>
                <a:srgbClr val="002060"/>
              </a:buClr>
              <a:buFont typeface="+mj-lt"/>
              <a:buAutoNum type="arabicPeriod"/>
            </a:pPr>
            <a:r>
              <a:rPr lang="fr-FR" altLang="fr-FR" sz="1400" dirty="0">
                <a:solidFill>
                  <a:schemeClr val="bg2"/>
                </a:solidFill>
                <a:latin typeface="Calibri" panose="020F0502020204030204" pitchFamily="34" charset="0"/>
                <a:cs typeface="Calibri" panose="020F0502020204030204" pitchFamily="34" charset="0"/>
              </a:rPr>
              <a:t>Conception d’</a:t>
            </a:r>
            <a:r>
              <a:rPr lang="fr-FR" altLang="fr-FR" sz="1400" dirty="0" err="1">
                <a:solidFill>
                  <a:schemeClr val="bg2"/>
                </a:solidFill>
                <a:latin typeface="Calibri" panose="020F0502020204030204" pitchFamily="34" charset="0"/>
                <a:cs typeface="Calibri" panose="020F0502020204030204" pitchFamily="34" charset="0"/>
              </a:rPr>
              <a:t>EcoMobiCoin</a:t>
            </a:r>
            <a:r>
              <a:rPr lang="fr-FR" altLang="fr-FR" sz="1400" dirty="0">
                <a:solidFill>
                  <a:schemeClr val="bg2"/>
                </a:solidFill>
                <a:latin typeface="Calibri" panose="020F0502020204030204" pitchFamily="34" charset="0"/>
                <a:cs typeface="Calibri" panose="020F0502020204030204" pitchFamily="34" charset="0"/>
              </a:rPr>
              <a:t> </a:t>
            </a:r>
            <a:r>
              <a:rPr lang="fr-FR" altLang="fr-FR" sz="1400" b="0" dirty="0">
                <a:solidFill>
                  <a:schemeClr val="bg2"/>
                </a:solidFill>
                <a:latin typeface="Calibri" panose="020F0502020204030204" pitchFamily="34" charset="0"/>
                <a:cs typeface="Calibri" panose="020F0502020204030204" pitchFamily="34" charset="0"/>
              </a:rPr>
              <a:t>: développement des mécanismes de validation et inscription des preuves de comportements dans la </a:t>
            </a:r>
            <a:r>
              <a:rPr lang="fr-FR" altLang="fr-FR" sz="1400" b="0" dirty="0" err="1">
                <a:solidFill>
                  <a:schemeClr val="bg2"/>
                </a:solidFill>
                <a:latin typeface="Calibri" panose="020F0502020204030204" pitchFamily="34" charset="0"/>
                <a:cs typeface="Calibri" panose="020F0502020204030204" pitchFamily="34" charset="0"/>
              </a:rPr>
              <a:t>blockchain</a:t>
            </a:r>
            <a:r>
              <a:rPr lang="fr-FR" altLang="fr-FR" sz="1400" b="0" dirty="0">
                <a:solidFill>
                  <a:schemeClr val="bg2"/>
                </a:solidFill>
                <a:latin typeface="Calibri" panose="020F0502020204030204" pitchFamily="34" charset="0"/>
                <a:cs typeface="Calibri" panose="020F0502020204030204" pitchFamily="34" charset="0"/>
              </a:rPr>
              <a:t>, paramétrage des différents coefficients pour la création d’</a:t>
            </a:r>
            <a:r>
              <a:rPr lang="fr-FR" altLang="fr-FR" sz="1400" b="0" dirty="0" err="1">
                <a:solidFill>
                  <a:schemeClr val="bg2"/>
                </a:solidFill>
                <a:latin typeface="Calibri" panose="020F0502020204030204" pitchFamily="34" charset="0"/>
                <a:cs typeface="Calibri" panose="020F0502020204030204" pitchFamily="34" charset="0"/>
              </a:rPr>
              <a:t>EcoMobiCoin</a:t>
            </a:r>
            <a:r>
              <a:rPr lang="fr-FR" altLang="fr-FR" sz="1400" b="0" dirty="0">
                <a:solidFill>
                  <a:schemeClr val="bg2"/>
                </a:solidFill>
                <a:latin typeface="Calibri" panose="020F0502020204030204" pitchFamily="34" charset="0"/>
                <a:cs typeface="Calibri" panose="020F0502020204030204" pitchFamily="34" charset="0"/>
              </a:rPr>
              <a:t>, mise en place du serveur</a:t>
            </a:r>
          </a:p>
          <a:p>
            <a:r>
              <a:rPr lang="fr-FR" sz="1400" b="0" dirty="0">
                <a:solidFill>
                  <a:schemeClr val="bg2"/>
                </a:solidFill>
                <a:latin typeface="Calibri" panose="020F0502020204030204" pitchFamily="34" charset="0"/>
                <a:cs typeface="Calibri" panose="020F0502020204030204" pitchFamily="34" charset="0"/>
              </a:rPr>
              <a:t>1 Ingénieur blockchain : Recrutement ou prestation de 8</a:t>
            </a:r>
            <a:r>
              <a:rPr lang="fr-FR" sz="1400" b="0" dirty="0">
                <a:solidFill>
                  <a:schemeClr val="accent5">
                    <a:lumMod val="50000"/>
                  </a:schemeClr>
                </a:solidFill>
                <a:latin typeface="Calibri" panose="020F0502020204030204" pitchFamily="34" charset="0"/>
                <a:cs typeface="Calibri" panose="020F0502020204030204" pitchFamily="34" charset="0"/>
              </a:rPr>
              <a:t>0k€/an</a:t>
            </a:r>
          </a:p>
          <a:p>
            <a:r>
              <a:rPr lang="fr-FR" sz="1400" b="0" dirty="0">
                <a:solidFill>
                  <a:schemeClr val="bg2"/>
                </a:solidFill>
                <a:latin typeface="Calibri" panose="020F0502020204030204" pitchFamily="34" charset="0"/>
                <a:cs typeface="Calibri" panose="020F0502020204030204" pitchFamily="34" charset="0"/>
              </a:rPr>
              <a:t>1 ingénieur-transfert : Ingénieur de Recherche avec un salaire 50 à 75 K€/an</a:t>
            </a:r>
          </a:p>
          <a:p>
            <a:r>
              <a:rPr lang="fr-FR" sz="1400" b="0" dirty="0">
                <a:solidFill>
                  <a:schemeClr val="accent5">
                    <a:lumMod val="50000"/>
                  </a:schemeClr>
                </a:solidFill>
                <a:latin typeface="Calibri" panose="020F0502020204030204" pitchFamily="34" charset="0"/>
                <a:cs typeface="Calibri" panose="020F0502020204030204" pitchFamily="34" charset="0"/>
              </a:rPr>
              <a:t>Achat de matériel : Achat de deux serveurs pour héberger la blockchain : 20k€ </a:t>
            </a:r>
          </a:p>
        </p:txBody>
      </p:sp>
    </p:spTree>
    <p:extLst>
      <p:ext uri="{BB962C8B-B14F-4D97-AF65-F5344CB8AC3E}">
        <p14:creationId xmlns:p14="http://schemas.microsoft.com/office/powerpoint/2010/main" val="321648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du projet d’ouverture de la plateforme (1) </a:t>
            </a:r>
          </a:p>
        </p:txBody>
      </p:sp>
      <p:sp>
        <p:nvSpPr>
          <p:cNvPr id="3" name="Espace réservé du texte 2"/>
          <p:cNvSpPr>
            <a:spLocks noGrp="1"/>
          </p:cNvSpPr>
          <p:nvPr>
            <p:ph type="body" sz="quarter" idx="15"/>
          </p:nvPr>
        </p:nvSpPr>
        <p:spPr>
          <a:xfrm>
            <a:off x="698587" y="805710"/>
            <a:ext cx="7746826" cy="3962519"/>
          </a:xfrm>
        </p:spPr>
        <p:txBody>
          <a:bodyPr/>
          <a:lstStyle/>
          <a:p>
            <a:r>
              <a:rPr lang="fr-FR" altLang="fr-FR" sz="1400" dirty="0">
                <a:latin typeface="Calibri" panose="020F0502020204030204" pitchFamily="34" charset="0"/>
                <a:cs typeface="Calibri" panose="020F0502020204030204" pitchFamily="34" charset="0"/>
              </a:rPr>
              <a:t>Description prévisionnelle des missions de l’ingénieur-transfert</a:t>
            </a:r>
            <a:endParaRPr lang="fr-FR" sz="1400" dirty="0">
              <a:latin typeface="Calibri" panose="020F0502020204030204" pitchFamily="34" charset="0"/>
              <a:cs typeface="Calibri" panose="020F0502020204030204" pitchFamily="34" charset="0"/>
            </a:endParaRPr>
          </a:p>
          <a:p>
            <a:r>
              <a:rPr lang="fr-FR" sz="1400" b="0" dirty="0">
                <a:solidFill>
                  <a:schemeClr val="tx1"/>
                </a:solidFill>
                <a:latin typeface="Calibri" panose="020F0502020204030204" pitchFamily="34" charset="0"/>
                <a:cs typeface="Calibri" panose="020F0502020204030204" pitchFamily="34" charset="0"/>
              </a:rPr>
              <a:t>La personne recrutée devra avoir une bonne connaissance de la </a:t>
            </a:r>
            <a:r>
              <a:rPr lang="fr-FR" sz="1400" b="0" dirty="0" err="1">
                <a:solidFill>
                  <a:schemeClr val="tx1"/>
                </a:solidFill>
                <a:latin typeface="Calibri" panose="020F0502020204030204" pitchFamily="34" charset="0"/>
                <a:cs typeface="Calibri" panose="020F0502020204030204" pitchFamily="34" charset="0"/>
              </a:rPr>
              <a:t>blokchain</a:t>
            </a:r>
            <a:r>
              <a:rPr lang="fr-FR" sz="1400" b="0" dirty="0">
                <a:solidFill>
                  <a:schemeClr val="tx1"/>
                </a:solidFill>
                <a:latin typeface="Calibri" panose="020F0502020204030204" pitchFamily="34" charset="0"/>
                <a:cs typeface="Calibri" panose="020F0502020204030204" pitchFamily="34" charset="0"/>
              </a:rPr>
              <a:t>, du milieu économique de la mobilité, des différents défis du projets, plus une expertise entrepreneuriales pour développer la coopérative. Ses missions seront principalement «  </a:t>
            </a:r>
          </a:p>
          <a:p>
            <a:pPr marL="285750" indent="-285750">
              <a:buFontTx/>
              <a:buChar char="-"/>
            </a:pPr>
            <a:r>
              <a:rPr lang="fr-FR" sz="1400" b="0" dirty="0">
                <a:solidFill>
                  <a:schemeClr val="bg2"/>
                </a:solidFill>
                <a:latin typeface="Calibri" panose="020F0502020204030204" pitchFamily="34" charset="0"/>
                <a:cs typeface="Calibri" panose="020F0502020204030204" pitchFamily="34" charset="0"/>
              </a:rPr>
              <a:t>Recherche de partenaires (Assurances, équipementiers, réseaux de transports, Blablacar etc.)</a:t>
            </a:r>
            <a:endParaRPr lang="fr-FR" sz="1400" b="0" dirty="0">
              <a:solidFill>
                <a:srgbClr val="588C34"/>
              </a:solidFill>
              <a:latin typeface="Calibri" panose="020F0502020204030204" pitchFamily="34" charset="0"/>
              <a:cs typeface="Calibri" panose="020F0502020204030204" pitchFamily="34" charset="0"/>
            </a:endParaRPr>
          </a:p>
          <a:p>
            <a:pPr marL="285750" indent="-285750">
              <a:buFontTx/>
              <a:buChar char="-"/>
            </a:pPr>
            <a:r>
              <a:rPr lang="fr-FR" sz="1400" b="0" dirty="0">
                <a:solidFill>
                  <a:schemeClr val="bg2"/>
                </a:solidFill>
                <a:latin typeface="Calibri" panose="020F0502020204030204" pitchFamily="34" charset="0"/>
                <a:cs typeface="Calibri" panose="020F0502020204030204" pitchFamily="34" charset="0"/>
              </a:rPr>
              <a:t>Communication pour augmenter l’acceptation des usagers.</a:t>
            </a:r>
          </a:p>
          <a:p>
            <a:pPr marL="285750" indent="-285750">
              <a:buFontTx/>
              <a:buChar char="-"/>
            </a:pPr>
            <a:r>
              <a:rPr lang="fr-FR" sz="1400" b="0" dirty="0">
                <a:solidFill>
                  <a:schemeClr val="bg2"/>
                </a:solidFill>
                <a:latin typeface="Calibri" panose="020F0502020204030204" pitchFamily="34" charset="0"/>
                <a:cs typeface="Calibri" panose="020F0502020204030204" pitchFamily="34" charset="0"/>
              </a:rPr>
              <a:t>Promotion du projet</a:t>
            </a:r>
          </a:p>
          <a:p>
            <a:r>
              <a:rPr lang="fr-FR" sz="1400" b="0" dirty="0">
                <a:solidFill>
                  <a:schemeClr val="bg2"/>
                </a:solidFill>
                <a:latin typeface="Calibri" panose="020F0502020204030204" pitchFamily="34" charset="0"/>
                <a:cs typeface="Calibri" panose="020F0502020204030204" pitchFamily="34" charset="0"/>
              </a:rPr>
              <a:t>-&gt; L’ingénieur-transfert permettra d’assurer la transition entre la preuve de concept et le déploiement</a:t>
            </a:r>
            <a:endParaRPr lang="fr-FR" sz="1400" b="0" dirty="0">
              <a:solidFill>
                <a:srgbClr val="588C34"/>
              </a:solidFill>
              <a:latin typeface="Calibri" panose="020F0502020204030204" pitchFamily="34" charset="0"/>
              <a:cs typeface="Calibri" panose="020F0502020204030204" pitchFamily="34" charset="0"/>
            </a:endParaRPr>
          </a:p>
          <a:p>
            <a:endParaRPr lang="fr-FR" sz="1400" b="0" dirty="0">
              <a:solidFill>
                <a:srgbClr val="588C34"/>
              </a:solidFill>
              <a:latin typeface="Calibri" panose="020F0502020204030204" pitchFamily="34" charset="0"/>
              <a:cs typeface="Calibri" panose="020F0502020204030204" pitchFamily="34" charset="0"/>
            </a:endParaRPr>
          </a:p>
          <a:p>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11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E6F4A-0EA3-4585-B318-8684E43068B5}"/>
              </a:ext>
            </a:extLst>
          </p:cNvPr>
          <p:cNvSpPr>
            <a:spLocks noGrp="1"/>
          </p:cNvSpPr>
          <p:nvPr>
            <p:ph type="title"/>
          </p:nvPr>
        </p:nvSpPr>
        <p:spPr/>
        <p:txBody>
          <a:bodyPr/>
          <a:lstStyle/>
          <a:p>
            <a:r>
              <a:rPr lang="fr-FR" b="1" dirty="0">
                <a:solidFill>
                  <a:srgbClr val="0C284B"/>
                </a:solidFill>
                <a:latin typeface="+mn-lt"/>
              </a:rPr>
              <a:t>Présentation du projet d’ouverture de la plateforme (2)</a:t>
            </a:r>
          </a:p>
        </p:txBody>
      </p:sp>
      <p:sp>
        <p:nvSpPr>
          <p:cNvPr id="3" name="Espace réservé du texte 2">
            <a:extLst>
              <a:ext uri="{FF2B5EF4-FFF2-40B4-BE49-F238E27FC236}">
                <a16:creationId xmlns:a16="http://schemas.microsoft.com/office/drawing/2014/main" id="{9716D5A4-EC15-4098-917A-DB71196AC6CC}"/>
              </a:ext>
            </a:extLst>
          </p:cNvPr>
          <p:cNvSpPr>
            <a:spLocks noGrp="1"/>
          </p:cNvSpPr>
          <p:nvPr>
            <p:ph type="body" sz="quarter" idx="15"/>
          </p:nvPr>
        </p:nvSpPr>
        <p:spPr>
          <a:xfrm>
            <a:off x="985369" y="1081547"/>
            <a:ext cx="7763787" cy="3771805"/>
          </a:xfrm>
        </p:spPr>
        <p:txBody>
          <a:bodyPr/>
          <a:lstStyle/>
          <a:p>
            <a:pPr indent="-228600"/>
            <a:r>
              <a:rPr lang="fr-FR" sz="1400" dirty="0">
                <a:latin typeface="Calibri" panose="020F0502020204030204" pitchFamily="34" charset="0"/>
                <a:cs typeface="Calibri" panose="020F0502020204030204" pitchFamily="34" charset="0"/>
              </a:rPr>
              <a:t>Vision préalable des clients potentiels à démarcher</a:t>
            </a:r>
          </a:p>
          <a:p>
            <a:pPr indent="-228600"/>
            <a:endParaRPr lang="fr-FR" altLang="fr-FR" sz="500" b="0" dirty="0">
              <a:solidFill>
                <a:schemeClr val="bg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Acteurs de la mobilité et du transport : RATP /SNCF / STABUS /SMTP…</a:t>
            </a: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Assurances</a:t>
            </a: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Équipementiers </a:t>
            </a: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Acteurs de la santé</a:t>
            </a: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Tout organisme devant effectuer un bilan carbone, services RSE</a:t>
            </a:r>
          </a:p>
          <a:p>
            <a:pPr marL="285750" indent="-285750">
              <a:buFont typeface="Arial" panose="020B0604020202020204" pitchFamily="34" charset="0"/>
              <a:buChar char="•"/>
            </a:pPr>
            <a:r>
              <a:rPr lang="fr-FR" sz="1400" b="0" dirty="0">
                <a:solidFill>
                  <a:schemeClr val="accent5">
                    <a:lumMod val="50000"/>
                  </a:schemeClr>
                </a:solidFill>
                <a:latin typeface="Calibri" panose="020F0502020204030204" pitchFamily="34" charset="0"/>
                <a:cs typeface="Calibri" panose="020F0502020204030204" pitchFamily="34" charset="0"/>
              </a:rPr>
              <a:t>Communauté de développeurs : QUADRANS, </a:t>
            </a:r>
            <a:r>
              <a:rPr lang="fr-FR" sz="1400" b="0" dirty="0" err="1">
                <a:solidFill>
                  <a:schemeClr val="accent5">
                    <a:lumMod val="50000"/>
                  </a:schemeClr>
                </a:solidFill>
                <a:latin typeface="Calibri" panose="020F0502020204030204" pitchFamily="34" charset="0"/>
                <a:cs typeface="Calibri" panose="020F0502020204030204" pitchFamily="34" charset="0"/>
              </a:rPr>
              <a:t>Tezos</a:t>
            </a:r>
            <a:r>
              <a:rPr lang="fr-FR" sz="1400" b="0" dirty="0">
                <a:solidFill>
                  <a:schemeClr val="accent5">
                    <a:lumMod val="50000"/>
                  </a:schemeClr>
                </a:solidFill>
                <a:latin typeface="Calibri" panose="020F0502020204030204" pitchFamily="34" charset="0"/>
                <a:cs typeface="Calibri" panose="020F0502020204030204" pitchFamily="34" charset="0"/>
              </a:rPr>
              <a:t> … </a:t>
            </a:r>
          </a:p>
          <a:p>
            <a:pPr marL="285750" indent="-285750">
              <a:buFont typeface="Arial" panose="020B0604020202020204" pitchFamily="34" charset="0"/>
              <a:buChar char="•"/>
            </a:pPr>
            <a:endParaRPr lang="fr-FR" sz="1400" b="0" dirty="0">
              <a:solidFill>
                <a:schemeClr val="accent5">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400" b="0" dirty="0">
              <a:solidFill>
                <a:schemeClr val="accent5">
                  <a:lumMod val="50000"/>
                </a:schemeClr>
              </a:solidFill>
              <a:latin typeface="Calibri" panose="020F0502020204030204" pitchFamily="34" charset="0"/>
              <a:cs typeface="Calibri" panose="020F0502020204030204" pitchFamily="34" charset="0"/>
            </a:endParaRPr>
          </a:p>
          <a:p>
            <a:pPr marL="342900" indent="-342900">
              <a:lnSpc>
                <a:spcPct val="100000"/>
              </a:lnSpc>
              <a:spcAft>
                <a:spcPct val="0"/>
              </a:spcAft>
              <a:buFont typeface="+mj-lt"/>
              <a:buAutoNum type="arabicPeriod"/>
            </a:pPr>
            <a:endParaRPr lang="en-US" sz="1400" b="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39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C9BD9-8713-4902-880B-8F98FF8EBADF}"/>
              </a:ext>
            </a:extLst>
          </p:cNvPr>
          <p:cNvSpPr>
            <a:spLocks noGrp="1"/>
          </p:cNvSpPr>
          <p:nvPr>
            <p:ph type="title"/>
          </p:nvPr>
        </p:nvSpPr>
        <p:spPr/>
        <p:txBody>
          <a:bodyPr/>
          <a:lstStyle/>
          <a:p>
            <a:r>
              <a:rPr lang="fr-FR" b="1" dirty="0">
                <a:solidFill>
                  <a:srgbClr val="0C284B"/>
                </a:solidFill>
                <a:latin typeface="+mn-lt"/>
              </a:rPr>
              <a:t>Equation financière prévisionnelle de la plateforme (3)</a:t>
            </a:r>
          </a:p>
        </p:txBody>
      </p:sp>
      <p:sp>
        <p:nvSpPr>
          <p:cNvPr id="3" name="Espace réservé du texte 2">
            <a:extLst>
              <a:ext uri="{FF2B5EF4-FFF2-40B4-BE49-F238E27FC236}">
                <a16:creationId xmlns:a16="http://schemas.microsoft.com/office/drawing/2014/main" id="{8445EE26-1D28-4B03-B4AE-0DAC9465174D}"/>
              </a:ext>
            </a:extLst>
          </p:cNvPr>
          <p:cNvSpPr>
            <a:spLocks noGrp="1"/>
          </p:cNvSpPr>
          <p:nvPr>
            <p:ph type="body" sz="quarter" idx="15"/>
          </p:nvPr>
        </p:nvSpPr>
        <p:spPr>
          <a:xfrm>
            <a:off x="985369" y="1048951"/>
            <a:ext cx="7781372" cy="3585600"/>
          </a:xfrm>
        </p:spPr>
        <p:txBody>
          <a:bodyPr/>
          <a:lstStyle/>
          <a:p>
            <a:r>
              <a:rPr lang="fr-FR" sz="1400" dirty="0">
                <a:latin typeface="Calibri" panose="020F0502020204030204" pitchFamily="34" charset="0"/>
                <a:cs typeface="Calibri" panose="020F0502020204030204" pitchFamily="34" charset="0"/>
              </a:rPr>
              <a:t>Apports de financement complémentaires éventuels</a:t>
            </a:r>
          </a:p>
          <a:p>
            <a:endParaRPr lang="fr-FR" altLang="fr-FR" sz="500" b="0" dirty="0">
              <a:solidFill>
                <a:schemeClr val="bg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altLang="fr-FR" sz="1400" b="0" dirty="0">
                <a:solidFill>
                  <a:schemeClr val="bg2"/>
                </a:solidFill>
                <a:latin typeface="Calibri" panose="020F0502020204030204" pitchFamily="34" charset="0"/>
                <a:cs typeface="Calibri" panose="020F0502020204030204" pitchFamily="34" charset="0"/>
              </a:rPr>
              <a:t>Dépôt d’un projet ANR sur les thématiques liées à la </a:t>
            </a:r>
            <a:r>
              <a:rPr lang="fr-FR" altLang="fr-FR" sz="1400" b="0" dirty="0" err="1">
                <a:solidFill>
                  <a:schemeClr val="bg2"/>
                </a:solidFill>
                <a:latin typeface="Calibri" panose="020F0502020204030204" pitchFamily="34" charset="0"/>
                <a:cs typeface="Calibri" panose="020F0502020204030204" pitchFamily="34" charset="0"/>
              </a:rPr>
              <a:t>blockchain</a:t>
            </a:r>
            <a:r>
              <a:rPr lang="fr-FR" altLang="fr-FR" sz="1400" b="0" dirty="0">
                <a:solidFill>
                  <a:schemeClr val="bg2"/>
                </a:solidFill>
                <a:latin typeface="Calibri" panose="020F0502020204030204" pitchFamily="34" charset="0"/>
                <a:cs typeface="Calibri" panose="020F0502020204030204" pitchFamily="34" charset="0"/>
              </a:rPr>
              <a:t> avec les partenaires suivants : CEA Grenoble, le LIP6 à l’Université Sorbonne et de l’Université de Strasbourg. </a:t>
            </a:r>
          </a:p>
          <a:p>
            <a:pPr marL="2857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Projet de collaboration dans le cadre du plan de relance Action 3 avec </a:t>
            </a:r>
            <a:r>
              <a:rPr lang="fr-FR" sz="1400" b="0" dirty="0" err="1">
                <a:solidFill>
                  <a:schemeClr val="bg2"/>
                </a:solidFill>
                <a:latin typeface="Calibri" panose="020F0502020204030204" pitchFamily="34" charset="0"/>
                <a:cs typeface="Calibri" panose="020F0502020204030204" pitchFamily="34" charset="0"/>
              </a:rPr>
              <a:t>MyBus</a:t>
            </a:r>
            <a:r>
              <a:rPr lang="fr-FR" sz="1400" b="0" dirty="0">
                <a:solidFill>
                  <a:schemeClr val="bg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Projet de collaboration dans le cadre du plan de relance Action 3 avec </a:t>
            </a:r>
            <a:r>
              <a:rPr lang="fr-FR" sz="1400" b="0" dirty="0" err="1">
                <a:solidFill>
                  <a:schemeClr val="bg2"/>
                </a:solidFill>
                <a:latin typeface="Calibri" panose="020F0502020204030204" pitchFamily="34" charset="0"/>
                <a:cs typeface="Calibri" panose="020F0502020204030204" pitchFamily="34" charset="0"/>
              </a:rPr>
              <a:t>DomRaider</a:t>
            </a:r>
            <a:r>
              <a:rPr lang="fr-FR" sz="1400" b="0" dirty="0">
                <a:solidFill>
                  <a:schemeClr val="bg2"/>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Soutient du LIMOS via le financement d’une thèse et stagiaire de M2 par la chaire de confiance numérique</a:t>
            </a:r>
          </a:p>
          <a:p>
            <a:endParaRPr lang="fr-FR" altLang="fr-FR" sz="1400" b="0" dirty="0">
              <a:solidFill>
                <a:srgbClr val="588C34"/>
              </a:solidFill>
              <a:latin typeface="Calibri" panose="020F0502020204030204" pitchFamily="34" charset="0"/>
              <a:cs typeface="Calibri" panose="020F0502020204030204" pitchFamily="34" charset="0"/>
            </a:endParaRPr>
          </a:p>
          <a:p>
            <a:endParaRPr lang="fr-FR" sz="1400" b="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31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a:t>
            </a:r>
          </a:p>
        </p:txBody>
      </p:sp>
      <p:sp>
        <p:nvSpPr>
          <p:cNvPr id="3" name="Espace réservé du texte 2"/>
          <p:cNvSpPr>
            <a:spLocks noGrp="1"/>
          </p:cNvSpPr>
          <p:nvPr>
            <p:ph type="body" sz="quarter" idx="15"/>
          </p:nvPr>
        </p:nvSpPr>
        <p:spPr>
          <a:xfrm>
            <a:off x="985369" y="1047344"/>
            <a:ext cx="5897211" cy="3585600"/>
          </a:xfrm>
        </p:spPr>
        <p:txBody>
          <a:bodyPr/>
          <a:lstStyle/>
          <a:p>
            <a:pPr indent="-228600"/>
            <a:r>
              <a:rPr lang="fr-FR" sz="1400" b="1" dirty="0">
                <a:solidFill>
                  <a:schemeClr val="accent4"/>
                </a:solidFill>
                <a:latin typeface="Calibri" panose="020F0502020204030204" pitchFamily="34" charset="0"/>
                <a:cs typeface="Calibri" panose="020F0502020204030204" pitchFamily="34" charset="0"/>
              </a:rPr>
              <a:t>Objet et mission de la plateforme</a:t>
            </a:r>
          </a:p>
          <a:p>
            <a:pPr indent="-228600"/>
            <a:endParaRPr lang="fr-FR" sz="500" b="1" dirty="0">
              <a:solidFill>
                <a:schemeClr val="accent4"/>
              </a:solidFill>
              <a:latin typeface="Calibri" panose="020F0502020204030204" pitchFamily="34" charset="0"/>
              <a:cs typeface="Calibri" panose="020F0502020204030204" pitchFamily="34" charset="0"/>
            </a:endParaRPr>
          </a:p>
          <a:p>
            <a:pPr marL="57150" indent="-285750" algn="just">
              <a:buFont typeface="Arial" panose="020B0604020202020204" pitchFamily="34" charset="0"/>
              <a:buChar char="•"/>
            </a:pPr>
            <a:r>
              <a:rPr lang="fr-FR" altLang="fr-FR" sz="1400" b="0" dirty="0">
                <a:solidFill>
                  <a:schemeClr val="bg2"/>
                </a:solidFill>
                <a:latin typeface="Calibri" panose="020F0502020204030204" pitchFamily="34" charset="0"/>
                <a:cs typeface="Calibri" panose="020F0502020204030204" pitchFamily="34" charset="0"/>
              </a:rPr>
              <a:t>L’objectif d’</a:t>
            </a:r>
            <a:r>
              <a:rPr lang="fr-FR" altLang="fr-FR" sz="1400" b="0" dirty="0" err="1">
                <a:solidFill>
                  <a:schemeClr val="bg2"/>
                </a:solidFill>
                <a:latin typeface="Calibri" panose="020F0502020204030204" pitchFamily="34" charset="0"/>
                <a:cs typeface="Calibri" panose="020F0502020204030204" pitchFamily="34" charset="0"/>
              </a:rPr>
              <a:t>EcoMobiCoin</a:t>
            </a:r>
            <a:r>
              <a:rPr lang="fr-FR" altLang="fr-FR" sz="1400" b="0" dirty="0">
                <a:solidFill>
                  <a:schemeClr val="bg2"/>
                </a:solidFill>
                <a:latin typeface="Calibri" panose="020F0502020204030204" pitchFamily="34" charset="0"/>
                <a:cs typeface="Calibri" panose="020F0502020204030204" pitchFamily="34" charset="0"/>
              </a:rPr>
              <a:t> est de remplacer les preuves de travail couteuses en énergie de calculs des </a:t>
            </a:r>
            <a:r>
              <a:rPr lang="fr-FR" altLang="fr-FR" sz="1400" b="0" dirty="0" err="1">
                <a:solidFill>
                  <a:schemeClr val="bg2"/>
                </a:solidFill>
                <a:latin typeface="Calibri" panose="020F0502020204030204" pitchFamily="34" charset="0"/>
                <a:cs typeface="Calibri" panose="020F0502020204030204" pitchFamily="34" charset="0"/>
              </a:rPr>
              <a:t>blockchains</a:t>
            </a:r>
            <a:r>
              <a:rPr lang="fr-FR" altLang="fr-FR" sz="1400" b="0" dirty="0">
                <a:solidFill>
                  <a:schemeClr val="bg2"/>
                </a:solidFill>
                <a:latin typeface="Calibri" panose="020F0502020204030204" pitchFamily="34" charset="0"/>
                <a:cs typeface="Calibri" panose="020F0502020204030204" pitchFamily="34" charset="0"/>
              </a:rPr>
              <a:t> par des preuves de </a:t>
            </a:r>
            <a:r>
              <a:rPr lang="fr-FR" altLang="fr-FR" sz="1400" dirty="0">
                <a:solidFill>
                  <a:schemeClr val="bg2"/>
                </a:solidFill>
                <a:latin typeface="Calibri" panose="020F0502020204030204" pitchFamily="34" charset="0"/>
                <a:cs typeface="Calibri" panose="020F0502020204030204" pitchFamily="34" charset="0"/>
              </a:rPr>
              <a:t>comportements </a:t>
            </a:r>
            <a:r>
              <a:rPr lang="fr-FR" altLang="fr-FR" sz="1400" dirty="0" err="1">
                <a:solidFill>
                  <a:schemeClr val="bg2"/>
                </a:solidFill>
                <a:latin typeface="Calibri" panose="020F0502020204030204" pitchFamily="34" charset="0"/>
                <a:cs typeface="Calibri" panose="020F0502020204030204" pitchFamily="34" charset="0"/>
              </a:rPr>
              <a:t>éco-responsables</a:t>
            </a:r>
            <a:r>
              <a:rPr lang="fr-FR" altLang="fr-FR" sz="1400" dirty="0">
                <a:solidFill>
                  <a:schemeClr val="bg2"/>
                </a:solidFill>
                <a:latin typeface="Calibri" panose="020F0502020204030204" pitchFamily="34" charset="0"/>
                <a:cs typeface="Calibri" panose="020F0502020204030204" pitchFamily="34" charset="0"/>
              </a:rPr>
              <a:t>, </a:t>
            </a:r>
            <a:r>
              <a:rPr lang="fr-FR" altLang="fr-FR" sz="1400" b="0" dirty="0">
                <a:solidFill>
                  <a:schemeClr val="bg2"/>
                </a:solidFill>
                <a:latin typeface="Calibri" panose="020F0502020204030204" pitchFamily="34" charset="0"/>
                <a:cs typeface="Calibri" panose="020F0502020204030204" pitchFamily="34" charset="0"/>
              </a:rPr>
              <a:t>dans le domaine premier d’application du projet, la mobilité.</a:t>
            </a:r>
          </a:p>
          <a:p>
            <a:pPr marL="57150" indent="-285750" algn="just">
              <a:buFont typeface="Arial" panose="020B0604020202020204" pitchFamily="34" charset="0"/>
              <a:buChar char="•"/>
            </a:pPr>
            <a:r>
              <a:rPr lang="fr-FR" altLang="fr-FR" sz="1400" b="0" dirty="0">
                <a:solidFill>
                  <a:schemeClr val="bg2"/>
                </a:solidFill>
                <a:latin typeface="Calibri" panose="020F0502020204030204" pitchFamily="34" charset="0"/>
                <a:cs typeface="Calibri" panose="020F0502020204030204" pitchFamily="34" charset="0"/>
              </a:rPr>
              <a:t>Les personnes se déplaçant à pied, à vélo ou en transport en commun génèrent des preuves de comportements, vérifiées automatiquement grâce à l’utilisation de </a:t>
            </a:r>
            <a:r>
              <a:rPr lang="fr-FR" altLang="fr-FR" sz="1400" dirty="0">
                <a:solidFill>
                  <a:schemeClr val="bg2"/>
                </a:solidFill>
                <a:latin typeface="Calibri" panose="020F0502020204030204" pitchFamily="34" charset="0"/>
                <a:cs typeface="Calibri" panose="020F0502020204030204" pitchFamily="34" charset="0"/>
              </a:rPr>
              <a:t>traces GPS, RGPD compatible</a:t>
            </a:r>
            <a:r>
              <a:rPr lang="fr-FR" altLang="fr-FR" sz="1400" b="0" dirty="0">
                <a:solidFill>
                  <a:schemeClr val="bg2"/>
                </a:solidFill>
                <a:latin typeface="Calibri" panose="020F0502020204030204" pitchFamily="34" charset="0"/>
                <a:cs typeface="Calibri" panose="020F0502020204030204" pitchFamily="34" charset="0"/>
              </a:rPr>
              <a:t>, qui permettront de créer des </a:t>
            </a:r>
            <a:r>
              <a:rPr lang="fr-FR" altLang="fr-FR" sz="1400" b="0" dirty="0" err="1">
                <a:solidFill>
                  <a:schemeClr val="bg2"/>
                </a:solidFill>
                <a:latin typeface="Calibri" panose="020F0502020204030204" pitchFamily="34" charset="0"/>
                <a:cs typeface="Calibri" panose="020F0502020204030204" pitchFamily="34" charset="0"/>
              </a:rPr>
              <a:t>EcoMobiCoin</a:t>
            </a:r>
            <a:r>
              <a:rPr lang="fr-FR" altLang="fr-FR" sz="1400" b="0" dirty="0">
                <a:solidFill>
                  <a:schemeClr val="bg2"/>
                </a:solidFill>
                <a:latin typeface="Calibri" panose="020F0502020204030204" pitchFamily="34" charset="0"/>
                <a:cs typeface="Calibri" panose="020F0502020204030204" pitchFamily="34" charset="0"/>
              </a:rPr>
              <a:t>. L’objectif de ce projet est de conforter la volonté des utilisateurs à avoir des comportements plus </a:t>
            </a:r>
            <a:r>
              <a:rPr lang="fr-FR" altLang="fr-FR" sz="1400" b="0" dirty="0" err="1">
                <a:solidFill>
                  <a:schemeClr val="bg2"/>
                </a:solidFill>
                <a:latin typeface="Calibri" panose="020F0502020204030204" pitchFamily="34" charset="0"/>
                <a:cs typeface="Calibri" panose="020F0502020204030204" pitchFamily="34" charset="0"/>
              </a:rPr>
              <a:t>eco-responsables</a:t>
            </a:r>
            <a:r>
              <a:rPr lang="fr-FR" altLang="fr-FR" sz="1400" b="0" dirty="0">
                <a:solidFill>
                  <a:schemeClr val="bg2"/>
                </a:solidFill>
                <a:latin typeface="Calibri" panose="020F0502020204030204" pitchFamily="34" charset="0"/>
                <a:cs typeface="Calibri" panose="020F0502020204030204" pitchFamily="34" charset="0"/>
              </a:rPr>
              <a:t>.</a:t>
            </a:r>
          </a:p>
          <a:p>
            <a:pPr marL="57150" indent="-285750" algn="just">
              <a:buFont typeface="Arial" panose="020B0604020202020204" pitchFamily="34" charset="0"/>
              <a:buChar char="•"/>
            </a:pPr>
            <a:r>
              <a:rPr lang="fr-FR" altLang="fr-FR" sz="1400" b="0" dirty="0">
                <a:solidFill>
                  <a:schemeClr val="bg2"/>
                </a:solidFill>
                <a:latin typeface="Calibri" panose="020F0502020204030204" pitchFamily="34" charset="0"/>
                <a:cs typeface="Calibri" panose="020F0502020204030204" pitchFamily="34" charset="0"/>
              </a:rPr>
              <a:t>Le projet vise également la conception d’un mécanisme de fonte progressive et temporelle des unités monétaires pour </a:t>
            </a:r>
            <a:r>
              <a:rPr lang="fr-FR" altLang="fr-FR" sz="1400" dirty="0">
                <a:solidFill>
                  <a:schemeClr val="bg2"/>
                </a:solidFill>
                <a:latin typeface="Calibri" panose="020F0502020204030204" pitchFamily="34" charset="0"/>
                <a:cs typeface="Calibri" panose="020F0502020204030204" pitchFamily="34" charset="0"/>
              </a:rPr>
              <a:t>favoriser l’utilisation de cette </a:t>
            </a:r>
            <a:r>
              <a:rPr lang="fr-FR" altLang="fr-FR" sz="1400" dirty="0" err="1">
                <a:solidFill>
                  <a:schemeClr val="bg2"/>
                </a:solidFill>
                <a:latin typeface="Calibri" panose="020F0502020204030204" pitchFamily="34" charset="0"/>
                <a:cs typeface="Calibri" panose="020F0502020204030204" pitchFamily="34" charset="0"/>
              </a:rPr>
              <a:t>cryptomonnaie</a:t>
            </a:r>
            <a:r>
              <a:rPr lang="fr-FR" altLang="fr-FR" sz="1400" dirty="0">
                <a:solidFill>
                  <a:schemeClr val="bg2"/>
                </a:solidFill>
                <a:latin typeface="Calibri" panose="020F0502020204030204" pitchFamily="34" charset="0"/>
                <a:cs typeface="Calibri" panose="020F0502020204030204" pitchFamily="34" charset="0"/>
              </a:rPr>
              <a:t> dans l’économie réelle </a:t>
            </a:r>
            <a:r>
              <a:rPr lang="fr-FR" altLang="fr-FR" sz="1400" b="0" dirty="0">
                <a:solidFill>
                  <a:schemeClr val="bg2"/>
                </a:solidFill>
                <a:latin typeface="Calibri" panose="020F0502020204030204" pitchFamily="34" charset="0"/>
                <a:cs typeface="Calibri" panose="020F0502020204030204" pitchFamily="34" charset="0"/>
              </a:rPr>
              <a:t>plutôt que son épargne.</a:t>
            </a:r>
          </a:p>
        </p:txBody>
      </p:sp>
      <p:pic>
        <p:nvPicPr>
          <p:cNvPr id="5" name="Image 4">
            <a:extLst>
              <a:ext uri="{FF2B5EF4-FFF2-40B4-BE49-F238E27FC236}">
                <a16:creationId xmlns:a16="http://schemas.microsoft.com/office/drawing/2014/main" id="{A53490FE-E096-DE40-A367-4FB90925D6EC}"/>
              </a:ext>
            </a:extLst>
          </p:cNvPr>
          <p:cNvPicPr>
            <a:picLocks noChangeAspect="1"/>
          </p:cNvPicPr>
          <p:nvPr/>
        </p:nvPicPr>
        <p:blipFill>
          <a:blip r:embed="rId2"/>
          <a:stretch>
            <a:fillRect/>
          </a:stretch>
        </p:blipFill>
        <p:spPr>
          <a:xfrm>
            <a:off x="7969877" y="2840144"/>
            <a:ext cx="826229" cy="826229"/>
          </a:xfrm>
          <a:prstGeom prst="rect">
            <a:avLst/>
          </a:prstGeom>
        </p:spPr>
      </p:pic>
      <p:pic>
        <p:nvPicPr>
          <p:cNvPr id="6" name="Image 5">
            <a:extLst>
              <a:ext uri="{FF2B5EF4-FFF2-40B4-BE49-F238E27FC236}">
                <a16:creationId xmlns:a16="http://schemas.microsoft.com/office/drawing/2014/main" id="{8950BBC5-AD4A-6EDC-7FB4-3E8F8F76E44A}"/>
              </a:ext>
            </a:extLst>
          </p:cNvPr>
          <p:cNvPicPr>
            <a:picLocks noChangeAspect="1"/>
          </p:cNvPicPr>
          <p:nvPr/>
        </p:nvPicPr>
        <p:blipFill>
          <a:blip r:embed="rId3"/>
          <a:stretch>
            <a:fillRect/>
          </a:stretch>
        </p:blipFill>
        <p:spPr>
          <a:xfrm>
            <a:off x="6990251" y="3891851"/>
            <a:ext cx="1274592" cy="1251649"/>
          </a:xfrm>
          <a:prstGeom prst="rect">
            <a:avLst/>
          </a:prstGeom>
        </p:spPr>
      </p:pic>
    </p:spTree>
    <p:extLst>
      <p:ext uri="{BB962C8B-B14F-4D97-AF65-F5344CB8AC3E}">
        <p14:creationId xmlns:p14="http://schemas.microsoft.com/office/powerpoint/2010/main" val="339554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(1)</a:t>
            </a:r>
          </a:p>
        </p:txBody>
      </p:sp>
      <p:sp>
        <p:nvSpPr>
          <p:cNvPr id="3" name="Espace réservé du texte 2"/>
          <p:cNvSpPr>
            <a:spLocks noGrp="1"/>
          </p:cNvSpPr>
          <p:nvPr>
            <p:ph type="body" sz="quarter" idx="15"/>
          </p:nvPr>
        </p:nvSpPr>
        <p:spPr>
          <a:xfrm>
            <a:off x="774786" y="778950"/>
            <a:ext cx="7594427" cy="3585600"/>
          </a:xfrm>
        </p:spPr>
        <p:txBody>
          <a:bodyPr/>
          <a:lstStyle/>
          <a:p>
            <a:pPr indent="-228600"/>
            <a:r>
              <a:rPr lang="fr-FR" sz="1400" b="1" dirty="0">
                <a:solidFill>
                  <a:schemeClr val="accent4"/>
                </a:solidFill>
                <a:latin typeface="Calibri" panose="020F0502020204030204" pitchFamily="34" charset="0"/>
                <a:cs typeface="Calibri" panose="020F0502020204030204" pitchFamily="34" charset="0"/>
              </a:rPr>
              <a:t>Positionnement au sein de l’UMR</a:t>
            </a:r>
          </a:p>
          <a:p>
            <a:pPr indent="-228600"/>
            <a:endParaRPr lang="fr-FR" sz="500" b="1" dirty="0">
              <a:solidFill>
                <a:schemeClr val="accent4"/>
              </a:solidFill>
              <a:latin typeface="Calibri" panose="020F0502020204030204" pitchFamily="34" charset="0"/>
              <a:cs typeface="Calibri" panose="020F0502020204030204" pitchFamily="34" charset="0"/>
            </a:endParaRPr>
          </a:p>
          <a:p>
            <a:pPr indent="-228600"/>
            <a:r>
              <a:rPr lang="fr-FR" altLang="fr-FR" sz="1400" b="0" dirty="0">
                <a:solidFill>
                  <a:schemeClr val="bg2"/>
                </a:solidFill>
                <a:latin typeface="Calibri" panose="020F0502020204030204" pitchFamily="34" charset="0"/>
                <a:cs typeface="Calibri" panose="020F0502020204030204" pitchFamily="34" charset="0"/>
              </a:rPr>
              <a:t>Ce projet a vu le jour en concertation avec trois chercheurs issue de trois laboratoires. C’est la rencontre de trois champs disciplinaires informatique, mathématique et économique qui a permis d’élaborer ce projet. </a:t>
            </a:r>
          </a:p>
          <a:p>
            <a:pPr indent="-228600"/>
            <a:r>
              <a:rPr lang="fr-FR" sz="1400" b="0" dirty="0">
                <a:solidFill>
                  <a:schemeClr val="bg2"/>
                </a:solidFill>
                <a:latin typeface="Calibri" panose="020F0502020204030204" pitchFamily="34" charset="0"/>
                <a:cs typeface="Calibri" panose="020F0502020204030204" pitchFamily="34" charset="0"/>
              </a:rPr>
              <a:t>En effet il faut comprendre les mécanismes de la blockchain qui sont le cœur du dispositif (informatique avec Pascal Lafourcade). Il faut aussi avoir une connaissance des aspects économiques via l’apport d’Ariane Tichit pour bien comprendre les aboutissants de ce projet. Enfin grâce aux compétence en mathématiques de Paul Marie </a:t>
            </a:r>
            <a:r>
              <a:rPr lang="fr-FR" sz="1400" b="0" dirty="0" err="1">
                <a:solidFill>
                  <a:schemeClr val="bg2"/>
                </a:solidFill>
                <a:latin typeface="Calibri" panose="020F0502020204030204" pitchFamily="34" charset="0"/>
                <a:cs typeface="Calibri" panose="020F0502020204030204" pitchFamily="34" charset="0"/>
              </a:rPr>
              <a:t>Grollemund</a:t>
            </a:r>
            <a:r>
              <a:rPr lang="fr-FR" sz="1400" b="0" dirty="0">
                <a:solidFill>
                  <a:schemeClr val="bg2"/>
                </a:solidFill>
                <a:latin typeface="Calibri" panose="020F0502020204030204" pitchFamily="34" charset="0"/>
                <a:cs typeface="Calibri" panose="020F0502020204030204" pitchFamily="34" charset="0"/>
              </a:rPr>
              <a:t> il sera possible de classifier les traces GPS qui sont au cœur d’</a:t>
            </a:r>
            <a:r>
              <a:rPr lang="fr-FR" sz="1400" b="0" dirty="0" err="1">
                <a:solidFill>
                  <a:schemeClr val="bg2"/>
                </a:solidFill>
                <a:latin typeface="Calibri" panose="020F0502020204030204" pitchFamily="34" charset="0"/>
                <a:cs typeface="Calibri" panose="020F0502020204030204" pitchFamily="34" charset="0"/>
              </a:rPr>
              <a:t>EcoMobiCoin</a:t>
            </a:r>
            <a:r>
              <a:rPr lang="fr-FR" sz="1400" b="0" dirty="0">
                <a:solidFill>
                  <a:schemeClr val="bg2"/>
                </a:solidFill>
                <a:latin typeface="Calibri" panose="020F0502020204030204" pitchFamily="34" charset="0"/>
                <a:cs typeface="Calibri" panose="020F0502020204030204" pitchFamily="34" charset="0"/>
              </a:rPr>
              <a:t>.</a:t>
            </a:r>
          </a:p>
          <a:p>
            <a:pPr indent="-228600"/>
            <a:r>
              <a:rPr lang="fr-FR" sz="1400" b="0" dirty="0">
                <a:solidFill>
                  <a:schemeClr val="bg2"/>
                </a:solidFill>
                <a:latin typeface="Calibri" panose="020F0502020204030204" pitchFamily="34" charset="0"/>
                <a:cs typeface="Calibri" panose="020F0502020204030204" pitchFamily="34" charset="0"/>
              </a:rPr>
              <a:t>Le projet a bénéficié d’un stage de M2 et d’une thèse (</a:t>
            </a:r>
            <a:r>
              <a:rPr lang="fr-FR" sz="1400" b="0" dirty="0" err="1">
                <a:solidFill>
                  <a:schemeClr val="bg2"/>
                </a:solidFill>
                <a:latin typeface="Calibri" panose="020F0502020204030204" pitchFamily="34" charset="0"/>
                <a:cs typeface="Calibri" panose="020F0502020204030204" pitchFamily="34" charset="0"/>
              </a:rPr>
              <a:t>co</a:t>
            </a:r>
            <a:r>
              <a:rPr lang="fr-FR" sz="1400" b="0" dirty="0">
                <a:solidFill>
                  <a:schemeClr val="bg2"/>
                </a:solidFill>
                <a:latin typeface="Calibri" panose="020F0502020204030204" pitchFamily="34" charset="0"/>
                <a:cs typeface="Calibri" panose="020F0502020204030204" pitchFamily="34" charset="0"/>
              </a:rPr>
              <a:t>-supervisée par </a:t>
            </a:r>
            <a:r>
              <a:rPr lang="fr-FR" sz="1400" b="0" dirty="0" err="1">
                <a:solidFill>
                  <a:schemeClr val="bg2"/>
                </a:solidFill>
                <a:latin typeface="Calibri" panose="020F0502020204030204" pitchFamily="34" charset="0"/>
                <a:cs typeface="Calibri" panose="020F0502020204030204" pitchFamily="34" charset="0"/>
              </a:rPr>
              <a:t>Araine</a:t>
            </a:r>
            <a:r>
              <a:rPr lang="fr-FR" sz="1400" b="0" dirty="0">
                <a:solidFill>
                  <a:schemeClr val="bg2"/>
                </a:solidFill>
                <a:latin typeface="Calibri" panose="020F0502020204030204" pitchFamily="34" charset="0"/>
                <a:cs typeface="Calibri" panose="020F0502020204030204" pitchFamily="34" charset="0"/>
              </a:rPr>
              <a:t> Tichit et Pascal Lafourcade) de la chaire de confiance numérique portée par le LIMOS et l’UCA. </a:t>
            </a:r>
          </a:p>
          <a:p>
            <a:pPr indent="-228600"/>
            <a:r>
              <a:rPr lang="fr-FR" sz="1400" b="0" dirty="0">
                <a:solidFill>
                  <a:schemeClr val="bg2"/>
                </a:solidFill>
                <a:latin typeface="Calibri" panose="020F0502020204030204" pitchFamily="34" charset="0"/>
                <a:cs typeface="Calibri" panose="020F0502020204030204" pitchFamily="34" charset="0"/>
              </a:rPr>
              <a:t>Le projet a aussi eu un projet DECLIC pour financé un stage en mathématique et un en économie.</a:t>
            </a:r>
          </a:p>
          <a:p>
            <a:pPr indent="-228600"/>
            <a:r>
              <a:rPr lang="fr-FR" sz="1400" b="0" dirty="0">
                <a:solidFill>
                  <a:schemeClr val="bg2"/>
                </a:solidFill>
                <a:latin typeface="Calibri" panose="020F0502020204030204" pitchFamily="34" charset="0"/>
                <a:cs typeface="Calibri" panose="020F0502020204030204" pitchFamily="34" charset="0"/>
              </a:rPr>
              <a:t>2 plan de France relance on bénéficié le laboratoire de mathématiques (LMBP) et le LIMOS</a:t>
            </a:r>
          </a:p>
          <a:p>
            <a:pPr indent="-228600"/>
            <a:r>
              <a:rPr lang="fr-FR" sz="1400" b="0" dirty="0">
                <a:solidFill>
                  <a:schemeClr val="bg2"/>
                </a:solidFill>
                <a:latin typeface="Calibri" panose="020F0502020204030204" pitchFamily="34" charset="0"/>
                <a:cs typeface="Calibri" panose="020F0502020204030204" pitchFamily="34" charset="0"/>
              </a:rPr>
              <a:t>Ce projet va sans aucun doute faire émerger de nouvelles thématiques au sein des 3 UMR des chercheurs du projet.</a:t>
            </a:r>
          </a:p>
          <a:p>
            <a:pPr indent="-228600"/>
            <a:endParaRPr lang="fr-FR" sz="1400" b="0" dirty="0">
              <a:solidFill>
                <a:srgbClr val="588C3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268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(3)</a:t>
            </a:r>
          </a:p>
        </p:txBody>
      </p:sp>
      <p:sp>
        <p:nvSpPr>
          <p:cNvPr id="3" name="Espace réservé du texte 2"/>
          <p:cNvSpPr>
            <a:spLocks noGrp="1"/>
          </p:cNvSpPr>
          <p:nvPr>
            <p:ph type="body" sz="quarter" idx="15"/>
          </p:nvPr>
        </p:nvSpPr>
        <p:spPr>
          <a:xfrm>
            <a:off x="985370" y="1047344"/>
            <a:ext cx="7594426" cy="4096156"/>
          </a:xfrm>
        </p:spPr>
        <p:txBody>
          <a:bodyPr/>
          <a:lstStyle/>
          <a:p>
            <a:pPr indent="-228600" algn="just"/>
            <a:r>
              <a:rPr lang="fr-FR" sz="1400" dirty="0">
                <a:solidFill>
                  <a:schemeClr val="accent5">
                    <a:lumMod val="75000"/>
                  </a:schemeClr>
                </a:solidFill>
                <a:latin typeface="Calibri" panose="020F0502020204030204" pitchFamily="34" charset="0"/>
                <a:cs typeface="Calibri" panose="020F0502020204030204" pitchFamily="34" charset="0"/>
              </a:rPr>
              <a:t>Effectifs : </a:t>
            </a:r>
          </a:p>
          <a:p>
            <a:pPr algn="just"/>
            <a:r>
              <a:rPr lang="fr-FR" sz="1400" dirty="0">
                <a:solidFill>
                  <a:schemeClr val="tx1"/>
                </a:solidFill>
                <a:latin typeface="Calibri" panose="020F0502020204030204" pitchFamily="34" charset="0"/>
                <a:cs typeface="Calibri" panose="020F0502020204030204" pitchFamily="34" charset="0"/>
              </a:rPr>
              <a:t>PERMANANTS</a:t>
            </a:r>
          </a:p>
          <a:p>
            <a:pPr marL="285750" lvl="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Ariane Tichit, Economiste, </a:t>
            </a:r>
            <a:r>
              <a:rPr lang="fr-FR" sz="1400" b="0" dirty="0" err="1">
                <a:solidFill>
                  <a:schemeClr val="bg2"/>
                </a:solidFill>
                <a:latin typeface="Calibri" panose="020F0502020204030204" pitchFamily="34" charset="0"/>
                <a:cs typeface="Calibri" panose="020F0502020204030204" pitchFamily="34" charset="0"/>
              </a:rPr>
              <a:t>Cerdi</a:t>
            </a:r>
            <a:r>
              <a:rPr lang="fr-FR" sz="1400" b="0" dirty="0">
                <a:solidFill>
                  <a:schemeClr val="bg2"/>
                </a:solidFill>
                <a:latin typeface="Calibri" panose="020F0502020204030204" pitchFamily="34" charset="0"/>
                <a:cs typeface="Calibri" panose="020F0502020204030204" pitchFamily="34" charset="0"/>
              </a:rPr>
              <a:t> INSHS 15% : Modèle économique, acceptabilité d’</a:t>
            </a:r>
            <a:r>
              <a:rPr lang="fr-FR" sz="1400" b="0" dirty="0" err="1">
                <a:solidFill>
                  <a:schemeClr val="bg2"/>
                </a:solidFill>
                <a:latin typeface="Calibri" panose="020F0502020204030204" pitchFamily="34" charset="0"/>
                <a:cs typeface="Calibri" panose="020F0502020204030204" pitchFamily="34" charset="0"/>
              </a:rPr>
              <a:t>EcoMobicoin</a:t>
            </a:r>
            <a:endParaRPr lang="fr-FR" sz="1400" b="0" dirty="0">
              <a:solidFill>
                <a:schemeClr val="bg2"/>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Pascal Lafourcade, Informaticien, LIMOS INS2I 20% : Blockchain, sécurité et respect de la vie privée</a:t>
            </a:r>
          </a:p>
          <a:p>
            <a:pPr marL="285750" lvl="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Paul-Marie </a:t>
            </a:r>
            <a:r>
              <a:rPr lang="fr-FR" sz="1400" b="0" dirty="0" err="1">
                <a:solidFill>
                  <a:schemeClr val="bg2"/>
                </a:solidFill>
                <a:latin typeface="Calibri" panose="020F0502020204030204" pitchFamily="34" charset="0"/>
                <a:cs typeface="Calibri" panose="020F0502020204030204" pitchFamily="34" charset="0"/>
              </a:rPr>
              <a:t>Grollemund</a:t>
            </a:r>
            <a:r>
              <a:rPr lang="fr-FR" sz="1400" b="0" dirty="0">
                <a:solidFill>
                  <a:schemeClr val="bg2"/>
                </a:solidFill>
                <a:latin typeface="Calibri" panose="020F0502020204030204" pitchFamily="34" charset="0"/>
                <a:cs typeface="Calibri" panose="020F0502020204030204" pitchFamily="34" charset="0"/>
              </a:rPr>
              <a:t>, Mathématicien, LMBP INSMI 15% : Analyse de traces et classifieurs</a:t>
            </a:r>
          </a:p>
          <a:p>
            <a:pPr lvl="0"/>
            <a:r>
              <a:rPr lang="fr-FR" sz="1400" dirty="0">
                <a:solidFill>
                  <a:schemeClr val="bg2"/>
                </a:solidFill>
                <a:latin typeface="Calibri" panose="020F0502020204030204" pitchFamily="34" charset="0"/>
                <a:cs typeface="Calibri" panose="020F0502020204030204" pitchFamily="34" charset="0"/>
              </a:rPr>
              <a:t>PHD</a:t>
            </a:r>
            <a:r>
              <a:rPr lang="fr-FR" sz="1400" b="0" dirty="0">
                <a:solidFill>
                  <a:schemeClr val="bg2"/>
                </a:solidFill>
                <a:latin typeface="Calibri" panose="020F0502020204030204" pitchFamily="34" charset="0"/>
                <a:cs typeface="Calibri" panose="020F0502020204030204" pitchFamily="34" charset="0"/>
              </a:rPr>
              <a:t> </a:t>
            </a:r>
          </a:p>
          <a:p>
            <a:pPr marL="571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Frédéric Hayek, </a:t>
            </a:r>
            <a:r>
              <a:rPr lang="fr-FR" sz="1400" b="0" dirty="0" err="1">
                <a:solidFill>
                  <a:schemeClr val="bg2"/>
                </a:solidFill>
                <a:latin typeface="Calibri" panose="020F0502020204030204" pitchFamily="34" charset="0"/>
                <a:cs typeface="Calibri" panose="020F0502020204030204" pitchFamily="34" charset="0"/>
              </a:rPr>
              <a:t>Phd</a:t>
            </a:r>
            <a:r>
              <a:rPr lang="fr-FR" sz="1400" b="0" dirty="0">
                <a:solidFill>
                  <a:schemeClr val="bg2"/>
                </a:solidFill>
                <a:latin typeface="Calibri" panose="020F0502020204030204" pitchFamily="34" charset="0"/>
                <a:cs typeface="Calibri" panose="020F0502020204030204" pitchFamily="34" charset="0"/>
              </a:rPr>
              <a:t> (Chaire confiance numérique) au sein du LIMOS 80% : Conception de la blockchain</a:t>
            </a:r>
          </a:p>
          <a:p>
            <a:r>
              <a:rPr lang="fr-FR" sz="1400" dirty="0">
                <a:solidFill>
                  <a:schemeClr val="bg2"/>
                </a:solidFill>
                <a:latin typeface="Calibri" panose="020F0502020204030204" pitchFamily="34" charset="0"/>
                <a:cs typeface="Calibri" panose="020F0502020204030204" pitchFamily="34" charset="0"/>
              </a:rPr>
              <a:t>PLAN de RELANCE</a:t>
            </a:r>
            <a:endParaRPr lang="fr-FR"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Alexis Vannaire (</a:t>
            </a:r>
            <a:r>
              <a:rPr lang="fr-FR" sz="1400" b="0" dirty="0" err="1">
                <a:solidFill>
                  <a:schemeClr val="bg2"/>
                </a:solidFill>
                <a:latin typeface="Calibri" panose="020F0502020204030204" pitchFamily="34" charset="0"/>
                <a:cs typeface="Calibri" panose="020F0502020204030204" pitchFamily="34" charset="0"/>
              </a:rPr>
              <a:t>Mybus</a:t>
            </a:r>
            <a:r>
              <a:rPr lang="fr-FR" sz="1400" b="0" dirty="0">
                <a:solidFill>
                  <a:schemeClr val="bg2"/>
                </a:solidFill>
                <a:latin typeface="Calibri" panose="020F0502020204030204" pitchFamily="34" charset="0"/>
                <a:cs typeface="Calibri" panose="020F0502020204030204" pitchFamily="34" charset="0"/>
              </a:rPr>
              <a:t>/LIMOS) :  Analyse de comportements des usagers des transports en commun 20%</a:t>
            </a:r>
          </a:p>
          <a:p>
            <a:pPr marL="285750" indent="-285750">
              <a:buFont typeface="Arial" panose="020B0604020202020204" pitchFamily="34" charset="0"/>
              <a:buChar char="•"/>
            </a:pPr>
            <a:r>
              <a:rPr lang="fr-FR" sz="1400" b="0" dirty="0">
                <a:solidFill>
                  <a:schemeClr val="bg2"/>
                </a:solidFill>
                <a:latin typeface="Calibri" panose="020F0502020204030204" pitchFamily="34" charset="0"/>
                <a:cs typeface="Calibri" panose="020F0502020204030204" pitchFamily="34" charset="0"/>
              </a:rPr>
              <a:t>Anthony </a:t>
            </a:r>
            <a:r>
              <a:rPr lang="fr-FR" sz="1400" b="0" dirty="0" err="1">
                <a:solidFill>
                  <a:schemeClr val="bg2"/>
                </a:solidFill>
                <a:latin typeface="Calibri" panose="020F0502020204030204" pitchFamily="34" charset="0"/>
                <a:cs typeface="Calibri" panose="020F0502020204030204" pitchFamily="34" charset="0"/>
              </a:rPr>
              <a:t>Graignic</a:t>
            </a:r>
            <a:r>
              <a:rPr lang="fr-FR" sz="1400" b="0" dirty="0">
                <a:solidFill>
                  <a:schemeClr val="bg2"/>
                </a:solidFill>
                <a:latin typeface="Calibri" panose="020F0502020204030204" pitchFamily="34" charset="0"/>
                <a:cs typeface="Calibri" panose="020F0502020204030204" pitchFamily="34" charset="0"/>
              </a:rPr>
              <a:t> 100% , </a:t>
            </a:r>
            <a:r>
              <a:rPr lang="fr-FR" sz="1400" b="0" dirty="0" err="1">
                <a:solidFill>
                  <a:schemeClr val="bg2"/>
                </a:solidFill>
                <a:latin typeface="Calibri" panose="020F0502020204030204" pitchFamily="34" charset="0"/>
                <a:cs typeface="Calibri" panose="020F0502020204030204" pitchFamily="34" charset="0"/>
              </a:rPr>
              <a:t>Jerôme</a:t>
            </a:r>
            <a:r>
              <a:rPr lang="fr-FR" sz="1400" b="0" dirty="0">
                <a:solidFill>
                  <a:schemeClr val="bg2"/>
                </a:solidFill>
                <a:latin typeface="Calibri" panose="020F0502020204030204" pitchFamily="34" charset="0"/>
                <a:cs typeface="Calibri" panose="020F0502020204030204" pitchFamily="34" charset="0"/>
              </a:rPr>
              <a:t> Deschamps 100% et Eloise Mole </a:t>
            </a:r>
            <a:r>
              <a:rPr lang="fr-FR" sz="1400" b="0" dirty="0" err="1">
                <a:solidFill>
                  <a:schemeClr val="bg2"/>
                </a:solidFill>
                <a:latin typeface="Calibri" panose="020F0502020204030204" pitchFamily="34" charset="0"/>
                <a:cs typeface="Calibri" panose="020F0502020204030204" pitchFamily="34" charset="0"/>
              </a:rPr>
              <a:t>Kamga</a:t>
            </a:r>
            <a:r>
              <a:rPr lang="fr-FR" sz="1400" b="0" dirty="0">
                <a:solidFill>
                  <a:schemeClr val="bg2"/>
                </a:solidFill>
                <a:latin typeface="Calibri" panose="020F0502020204030204" pitchFamily="34" charset="0"/>
                <a:cs typeface="Calibri" panose="020F0502020204030204" pitchFamily="34" charset="0"/>
              </a:rPr>
              <a:t> 20% (1er Octobre 2022) : Mise en œuvre de la blockchain </a:t>
            </a:r>
            <a:r>
              <a:rPr lang="fr-FR" sz="1400" b="0" dirty="0" err="1">
                <a:solidFill>
                  <a:schemeClr val="bg2"/>
                </a:solidFill>
                <a:latin typeface="Calibri" panose="020F0502020204030204" pitchFamily="34" charset="0"/>
                <a:cs typeface="Calibri" panose="020F0502020204030204" pitchFamily="34" charset="0"/>
              </a:rPr>
              <a:t>EcoMobiCoin</a:t>
            </a:r>
            <a:r>
              <a:rPr lang="fr-FR" sz="1400" b="0" dirty="0">
                <a:solidFill>
                  <a:schemeClr val="bg2"/>
                </a:solidFill>
                <a:latin typeface="Calibri" panose="020F0502020204030204" pitchFamily="34" charset="0"/>
                <a:cs typeface="Calibri" panose="020F0502020204030204" pitchFamily="34" charset="0"/>
              </a:rPr>
              <a:t> et des certificats carbones  </a:t>
            </a:r>
          </a:p>
          <a:p>
            <a:pPr>
              <a:lnSpc>
                <a:spcPct val="100000"/>
              </a:lnSpc>
              <a:buFont typeface="Arial" panose="020B0604020202020204" pitchFamily="34" charset="0"/>
              <a:buChar char="•"/>
            </a:pPr>
            <a:endParaRPr lang="fr-FR"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660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(3)</a:t>
            </a:r>
          </a:p>
        </p:txBody>
      </p:sp>
      <p:sp>
        <p:nvSpPr>
          <p:cNvPr id="3" name="Espace réservé du texte 2"/>
          <p:cNvSpPr>
            <a:spLocks noGrp="1"/>
          </p:cNvSpPr>
          <p:nvPr>
            <p:ph type="body" sz="quarter" idx="15"/>
          </p:nvPr>
        </p:nvSpPr>
        <p:spPr>
          <a:xfrm>
            <a:off x="985370" y="1047344"/>
            <a:ext cx="7594426" cy="4096156"/>
          </a:xfrm>
        </p:spPr>
        <p:txBody>
          <a:bodyPr/>
          <a:lstStyle/>
          <a:p>
            <a:pPr indent="-228600">
              <a:lnSpc>
                <a:spcPct val="100000"/>
              </a:lnSpc>
            </a:pPr>
            <a:r>
              <a:rPr lang="fr-FR" sz="1000" dirty="0">
                <a:latin typeface="Calibri" panose="020F0502020204030204" pitchFamily="34" charset="0"/>
                <a:cs typeface="Calibri" panose="020F0502020204030204" pitchFamily="34" charset="0"/>
              </a:rPr>
              <a:t>Moyens affectés</a:t>
            </a:r>
          </a:p>
          <a:p>
            <a:pPr marL="57150" indent="-285750" algn="just">
              <a:lnSpc>
                <a:spcPct val="100000"/>
              </a:lnSpc>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Contrat de collaboration en 2021 : financement d’un stage de M2 par la chaire de confiance numérique de l’UCA permettant de commencer la conception d’une classification de traces GPS. </a:t>
            </a:r>
          </a:p>
          <a:p>
            <a:pPr marL="57150" indent="-285750" algn="just">
              <a:lnSpc>
                <a:spcPct val="100000"/>
              </a:lnSpc>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Chaire confiance numérique : financement d’un </a:t>
            </a:r>
            <a:r>
              <a:rPr lang="fr-FR" sz="1000" b="0" dirty="0" err="1">
                <a:solidFill>
                  <a:schemeClr val="bg2"/>
                </a:solidFill>
                <a:latin typeface="Calibri" panose="020F0502020204030204" pitchFamily="34" charset="0"/>
                <a:cs typeface="Calibri" panose="020F0502020204030204" pitchFamily="34" charset="0"/>
              </a:rPr>
              <a:t>Phd</a:t>
            </a:r>
            <a:r>
              <a:rPr lang="fr-FR" sz="1000" b="0" dirty="0">
                <a:solidFill>
                  <a:schemeClr val="bg2"/>
                </a:solidFill>
                <a:latin typeface="Calibri" panose="020F0502020204030204" pitchFamily="34" charset="0"/>
                <a:cs typeface="Calibri" panose="020F0502020204030204" pitchFamily="34" charset="0"/>
              </a:rPr>
              <a:t> 2021-2024 (Frédérique Hayek) Conception </a:t>
            </a:r>
            <a:r>
              <a:rPr lang="fr-FR" sz="1000" b="0" dirty="0" err="1">
                <a:solidFill>
                  <a:schemeClr val="bg2"/>
                </a:solidFill>
                <a:latin typeface="Calibri" panose="020F0502020204030204" pitchFamily="34" charset="0"/>
                <a:cs typeface="Calibri" panose="020F0502020204030204" pitchFamily="34" charset="0"/>
              </a:rPr>
              <a:t>ecomobichain</a:t>
            </a: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Financement DECLIC : financement de deux stages de master 2 (2020-2021) développement des premiers </a:t>
            </a:r>
            <a:r>
              <a:rPr lang="fr-FR" sz="1000" b="0" dirty="0" err="1">
                <a:solidFill>
                  <a:schemeClr val="bg2"/>
                </a:solidFill>
                <a:latin typeface="Calibri" panose="020F0502020204030204" pitchFamily="34" charset="0"/>
                <a:cs typeface="Calibri" panose="020F0502020204030204" pitchFamily="34" charset="0"/>
              </a:rPr>
              <a:t>classfieurs</a:t>
            </a:r>
            <a:r>
              <a:rPr lang="fr-FR" sz="1000" b="0" dirty="0">
                <a:solidFill>
                  <a:schemeClr val="bg2"/>
                </a:solidFill>
                <a:latin typeface="Calibri" panose="020F0502020204030204" pitchFamily="34" charset="0"/>
                <a:cs typeface="Calibri" panose="020F0502020204030204" pitchFamily="34" charset="0"/>
              </a:rPr>
              <a:t> (Alexis </a:t>
            </a:r>
            <a:r>
              <a:rPr lang="fr-FR" sz="1000" b="0" dirty="0" err="1">
                <a:solidFill>
                  <a:schemeClr val="bg2"/>
                </a:solidFill>
                <a:latin typeface="Calibri" panose="020F0502020204030204" pitchFamily="34" charset="0"/>
                <a:cs typeface="Calibri" panose="020F0502020204030204" pitchFamily="34" charset="0"/>
              </a:rPr>
              <a:t>Vanaire</a:t>
            </a:r>
            <a:r>
              <a:rPr lang="fr-FR" sz="1000" b="0" dirty="0">
                <a:solidFill>
                  <a:schemeClr val="bg2"/>
                </a:solidFill>
                <a:latin typeface="Calibri" panose="020F0502020204030204" pitchFamily="34" charset="0"/>
                <a:cs typeface="Calibri" panose="020F0502020204030204" pitchFamily="34" charset="0"/>
              </a:rPr>
              <a:t>) et du modèle économique (Corentin </a:t>
            </a:r>
            <a:r>
              <a:rPr lang="fr-FR" sz="1000" b="0" dirty="0" err="1">
                <a:solidFill>
                  <a:schemeClr val="bg2"/>
                </a:solidFill>
                <a:latin typeface="Calibri" panose="020F0502020204030204" pitchFamily="34" charset="0"/>
                <a:cs typeface="Calibri" panose="020F0502020204030204" pitchFamily="34" charset="0"/>
              </a:rPr>
              <a:t>Elissée</a:t>
            </a:r>
            <a:r>
              <a:rPr lang="fr-FR" sz="1000" b="0" dirty="0">
                <a:solidFill>
                  <a:schemeClr val="bg2"/>
                </a:solidFill>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Implications :</a:t>
            </a:r>
          </a:p>
          <a:p>
            <a:pPr lvl="0"/>
            <a:r>
              <a:rPr lang="fr-FR" sz="1000" b="0" dirty="0">
                <a:solidFill>
                  <a:schemeClr val="bg2"/>
                </a:solidFill>
                <a:latin typeface="Calibri" panose="020F0502020204030204" pitchFamily="34" charset="0"/>
                <a:cs typeface="Calibri" panose="020F0502020204030204" pitchFamily="34" charset="0"/>
              </a:rPr>
              <a:t>-  Ariane Tichit, Economiste, </a:t>
            </a:r>
            <a:r>
              <a:rPr lang="fr-FR" sz="1000" b="0" dirty="0" err="1">
                <a:solidFill>
                  <a:schemeClr val="bg2"/>
                </a:solidFill>
                <a:latin typeface="Calibri" panose="020F0502020204030204" pitchFamily="34" charset="0"/>
                <a:cs typeface="Calibri" panose="020F0502020204030204" pitchFamily="34" charset="0"/>
              </a:rPr>
              <a:t>Cerdi</a:t>
            </a:r>
            <a:r>
              <a:rPr lang="fr-FR" sz="1000" b="0" dirty="0">
                <a:solidFill>
                  <a:schemeClr val="bg2"/>
                </a:solidFill>
                <a:latin typeface="Calibri" panose="020F0502020204030204" pitchFamily="34" charset="0"/>
                <a:cs typeface="Calibri" panose="020F0502020204030204" pitchFamily="34" charset="0"/>
              </a:rPr>
              <a:t> INSHS 15% : Modèle économique, acceptabilité d’</a:t>
            </a:r>
            <a:r>
              <a:rPr lang="fr-FR" sz="1000" b="0" dirty="0" err="1">
                <a:solidFill>
                  <a:schemeClr val="bg2"/>
                </a:solidFill>
                <a:latin typeface="Calibri" panose="020F0502020204030204" pitchFamily="34" charset="0"/>
                <a:cs typeface="Calibri" panose="020F0502020204030204" pitchFamily="34" charset="0"/>
              </a:rPr>
              <a:t>EcoMobicoin</a:t>
            </a:r>
            <a:endParaRPr lang="fr-FR" sz="1000" b="0" dirty="0">
              <a:solidFill>
                <a:schemeClr val="bg2"/>
              </a:solidFill>
              <a:latin typeface="Calibri" panose="020F0502020204030204" pitchFamily="34" charset="0"/>
              <a:cs typeface="Calibri" panose="020F0502020204030204" pitchFamily="34" charset="0"/>
            </a:endParaRPr>
          </a:p>
          <a:p>
            <a:pPr lvl="0"/>
            <a:r>
              <a:rPr lang="fr-FR" sz="1000" b="0" dirty="0">
                <a:solidFill>
                  <a:schemeClr val="bg2"/>
                </a:solidFill>
                <a:latin typeface="Calibri" panose="020F0502020204030204" pitchFamily="34" charset="0"/>
                <a:cs typeface="Calibri" panose="020F0502020204030204" pitchFamily="34" charset="0"/>
              </a:rPr>
              <a:t>- Pascal Lafourcade, Informaticien, LIMOS INS2I 20% : Blockchain, sécurité et respect de la vie privée</a:t>
            </a:r>
          </a:p>
          <a:p>
            <a:pPr marL="285750" lvl="0" indent="-285750">
              <a:buFontTx/>
              <a:buChar char="-"/>
            </a:pPr>
            <a:r>
              <a:rPr lang="fr-FR" sz="1000" b="0" dirty="0">
                <a:solidFill>
                  <a:schemeClr val="bg2"/>
                </a:solidFill>
                <a:latin typeface="Calibri" panose="020F0502020204030204" pitchFamily="34" charset="0"/>
                <a:cs typeface="Calibri" panose="020F0502020204030204" pitchFamily="34" charset="0"/>
              </a:rPr>
              <a:t>Paul-Marie </a:t>
            </a:r>
            <a:r>
              <a:rPr lang="fr-FR" sz="1000" b="0" dirty="0" err="1">
                <a:solidFill>
                  <a:schemeClr val="bg2"/>
                </a:solidFill>
                <a:latin typeface="Calibri" panose="020F0502020204030204" pitchFamily="34" charset="0"/>
                <a:cs typeface="Calibri" panose="020F0502020204030204" pitchFamily="34" charset="0"/>
              </a:rPr>
              <a:t>Grollemund</a:t>
            </a:r>
            <a:r>
              <a:rPr lang="fr-FR" sz="1000" b="0" dirty="0">
                <a:solidFill>
                  <a:schemeClr val="bg2"/>
                </a:solidFill>
                <a:latin typeface="Calibri" panose="020F0502020204030204" pitchFamily="34" charset="0"/>
                <a:cs typeface="Calibri" panose="020F0502020204030204" pitchFamily="34" charset="0"/>
              </a:rPr>
              <a:t>, Mathématicien, LMBP INSMI 15% : Analyse de traces et classifieurs</a:t>
            </a:r>
          </a:p>
          <a:p>
            <a:pPr lvl="0"/>
            <a:r>
              <a:rPr lang="fr-FR" sz="1000" dirty="0">
                <a:solidFill>
                  <a:schemeClr val="bg2"/>
                </a:solidFill>
                <a:latin typeface="Calibri" panose="020F0502020204030204" pitchFamily="34" charset="0"/>
                <a:cs typeface="Calibri" panose="020F0502020204030204" pitchFamily="34" charset="0"/>
              </a:rPr>
              <a:t>PHD</a:t>
            </a:r>
            <a:r>
              <a:rPr lang="fr-FR" sz="1000" b="0" dirty="0">
                <a:solidFill>
                  <a:schemeClr val="bg2"/>
                </a:solidFill>
                <a:latin typeface="Calibri" panose="020F0502020204030204" pitchFamily="34" charset="0"/>
                <a:cs typeface="Calibri" panose="020F0502020204030204" pitchFamily="34" charset="0"/>
              </a:rPr>
              <a:t> </a:t>
            </a:r>
          </a:p>
          <a:p>
            <a:pPr marL="57150" indent="-285750">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Frédéric Hayek, </a:t>
            </a:r>
            <a:r>
              <a:rPr lang="fr-FR" sz="1000" b="0" dirty="0" err="1">
                <a:solidFill>
                  <a:schemeClr val="bg2"/>
                </a:solidFill>
                <a:latin typeface="Calibri" panose="020F0502020204030204" pitchFamily="34" charset="0"/>
                <a:cs typeface="Calibri" panose="020F0502020204030204" pitchFamily="34" charset="0"/>
              </a:rPr>
              <a:t>Phd</a:t>
            </a:r>
            <a:r>
              <a:rPr lang="fr-FR" sz="1000" b="0" dirty="0">
                <a:solidFill>
                  <a:schemeClr val="bg2"/>
                </a:solidFill>
                <a:latin typeface="Calibri" panose="020F0502020204030204" pitchFamily="34" charset="0"/>
                <a:cs typeface="Calibri" panose="020F0502020204030204" pitchFamily="34" charset="0"/>
              </a:rPr>
              <a:t> (Chaire confiance numérique) au sein du LIMOS 80% : Conception de la blockchain</a:t>
            </a:r>
          </a:p>
          <a:p>
            <a:r>
              <a:rPr lang="fr-FR" sz="1000" dirty="0">
                <a:solidFill>
                  <a:schemeClr val="bg2"/>
                </a:solidFill>
                <a:latin typeface="Calibri" panose="020F0502020204030204" pitchFamily="34" charset="0"/>
                <a:cs typeface="Calibri" panose="020F0502020204030204" pitchFamily="34" charset="0"/>
              </a:rPr>
              <a:t>PLAN de RELANCE</a:t>
            </a:r>
            <a:endParaRPr lang="fr-FR"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Alexis Vannaire (</a:t>
            </a:r>
            <a:r>
              <a:rPr lang="fr-FR" sz="1000" b="0" dirty="0" err="1">
                <a:solidFill>
                  <a:schemeClr val="bg2"/>
                </a:solidFill>
                <a:latin typeface="Calibri" panose="020F0502020204030204" pitchFamily="34" charset="0"/>
                <a:cs typeface="Calibri" panose="020F0502020204030204" pitchFamily="34" charset="0"/>
              </a:rPr>
              <a:t>Mybus</a:t>
            </a:r>
            <a:r>
              <a:rPr lang="fr-FR" sz="1000" b="0" dirty="0">
                <a:solidFill>
                  <a:schemeClr val="bg2"/>
                </a:solidFill>
                <a:latin typeface="Calibri" panose="020F0502020204030204" pitchFamily="34" charset="0"/>
                <a:cs typeface="Calibri" panose="020F0502020204030204" pitchFamily="34" charset="0"/>
              </a:rPr>
              <a:t>/LIMOS) :  Analyse de comportements des usagers des transports en commun 20%</a:t>
            </a:r>
          </a:p>
          <a:p>
            <a:pPr marL="285750" indent="-285750">
              <a:buFont typeface="Arial" panose="020B0604020202020204" pitchFamily="34" charset="0"/>
              <a:buChar char="•"/>
            </a:pPr>
            <a:r>
              <a:rPr lang="fr-FR" sz="1000" b="0" dirty="0">
                <a:solidFill>
                  <a:schemeClr val="bg2"/>
                </a:solidFill>
                <a:latin typeface="Calibri" panose="020F0502020204030204" pitchFamily="34" charset="0"/>
                <a:cs typeface="Calibri" panose="020F0502020204030204" pitchFamily="34" charset="0"/>
              </a:rPr>
              <a:t>Anthony </a:t>
            </a:r>
            <a:r>
              <a:rPr lang="fr-FR" sz="1000" b="0" dirty="0" err="1">
                <a:solidFill>
                  <a:schemeClr val="bg2"/>
                </a:solidFill>
                <a:latin typeface="Calibri" panose="020F0502020204030204" pitchFamily="34" charset="0"/>
                <a:cs typeface="Calibri" panose="020F0502020204030204" pitchFamily="34" charset="0"/>
              </a:rPr>
              <a:t>Graignic</a:t>
            </a:r>
            <a:r>
              <a:rPr lang="fr-FR" sz="1000" b="0" dirty="0">
                <a:solidFill>
                  <a:schemeClr val="bg2"/>
                </a:solidFill>
                <a:latin typeface="Calibri" panose="020F0502020204030204" pitchFamily="34" charset="0"/>
                <a:cs typeface="Calibri" panose="020F0502020204030204" pitchFamily="34" charset="0"/>
              </a:rPr>
              <a:t> 100% , </a:t>
            </a:r>
            <a:r>
              <a:rPr lang="fr-FR" sz="1000" b="0" dirty="0" err="1">
                <a:solidFill>
                  <a:schemeClr val="bg2"/>
                </a:solidFill>
                <a:latin typeface="Calibri" panose="020F0502020204030204" pitchFamily="34" charset="0"/>
                <a:cs typeface="Calibri" panose="020F0502020204030204" pitchFamily="34" charset="0"/>
              </a:rPr>
              <a:t>Jerôme</a:t>
            </a:r>
            <a:r>
              <a:rPr lang="fr-FR" sz="1000" b="0" dirty="0">
                <a:solidFill>
                  <a:schemeClr val="bg2"/>
                </a:solidFill>
                <a:latin typeface="Calibri" panose="020F0502020204030204" pitchFamily="34" charset="0"/>
                <a:cs typeface="Calibri" panose="020F0502020204030204" pitchFamily="34" charset="0"/>
              </a:rPr>
              <a:t> Deschamps 100% et Eloise Mole </a:t>
            </a:r>
            <a:r>
              <a:rPr lang="fr-FR" sz="1000" b="0" dirty="0" err="1">
                <a:solidFill>
                  <a:schemeClr val="bg2"/>
                </a:solidFill>
                <a:latin typeface="Calibri" panose="020F0502020204030204" pitchFamily="34" charset="0"/>
                <a:cs typeface="Calibri" panose="020F0502020204030204" pitchFamily="34" charset="0"/>
              </a:rPr>
              <a:t>Kamga</a:t>
            </a:r>
            <a:r>
              <a:rPr lang="fr-FR" sz="1000" b="0" dirty="0">
                <a:solidFill>
                  <a:schemeClr val="bg2"/>
                </a:solidFill>
                <a:latin typeface="Calibri" panose="020F0502020204030204" pitchFamily="34" charset="0"/>
                <a:cs typeface="Calibri" panose="020F0502020204030204" pitchFamily="34" charset="0"/>
              </a:rPr>
              <a:t> 20% (1er Octobre 2022) : Mise en œuvre de la blockchain </a:t>
            </a:r>
            <a:r>
              <a:rPr lang="fr-FR" sz="1000" b="0" dirty="0" err="1">
                <a:solidFill>
                  <a:schemeClr val="bg2"/>
                </a:solidFill>
                <a:latin typeface="Calibri" panose="020F0502020204030204" pitchFamily="34" charset="0"/>
                <a:cs typeface="Calibri" panose="020F0502020204030204" pitchFamily="34" charset="0"/>
              </a:rPr>
              <a:t>EcoMobiCoin</a:t>
            </a:r>
            <a:r>
              <a:rPr lang="fr-FR" sz="1000" b="0" dirty="0">
                <a:solidFill>
                  <a:schemeClr val="bg2"/>
                </a:solidFill>
                <a:latin typeface="Calibri" panose="020F0502020204030204" pitchFamily="34" charset="0"/>
                <a:cs typeface="Calibri" panose="020F0502020204030204" pitchFamily="34" charset="0"/>
              </a:rPr>
              <a:t> et des certificats carbones  </a:t>
            </a:r>
          </a:p>
          <a:p>
            <a:pPr marL="285750" lvl="0" indent="-285750">
              <a:buFontTx/>
              <a:buChar char="-"/>
            </a:pP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endParaRPr lang="fr-FR" sz="1000" b="0" dirty="0">
              <a:solidFill>
                <a:schemeClr val="bg2"/>
              </a:solidFill>
              <a:latin typeface="Calibri" panose="020F0502020204030204" pitchFamily="34" charset="0"/>
              <a:cs typeface="Calibri" panose="020F0502020204030204" pitchFamily="34" charset="0"/>
            </a:endParaRPr>
          </a:p>
          <a:p>
            <a:pPr marL="57150" indent="-285750" algn="just">
              <a:lnSpc>
                <a:spcPct val="100000"/>
              </a:lnSpc>
              <a:buFont typeface="Arial" panose="020B0604020202020204" pitchFamily="34" charset="0"/>
              <a:buChar char="•"/>
            </a:pPr>
            <a:endParaRPr lang="fr-FR" sz="1000" b="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457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Arc 93">
            <a:extLst>
              <a:ext uri="{FF2B5EF4-FFF2-40B4-BE49-F238E27FC236}">
                <a16:creationId xmlns:a16="http://schemas.microsoft.com/office/drawing/2014/main" id="{91943E68-14CB-2088-9086-6296640C1A3A}"/>
              </a:ext>
            </a:extLst>
          </p:cNvPr>
          <p:cNvSpPr/>
          <p:nvPr/>
        </p:nvSpPr>
        <p:spPr>
          <a:xfrm rot="4910730">
            <a:off x="6275920" y="2185236"/>
            <a:ext cx="1779347" cy="1779347"/>
          </a:xfrm>
          <a:prstGeom prst="arc">
            <a:avLst/>
          </a:prstGeom>
          <a:ln w="158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01" name="ZoneTexte 100">
            <a:extLst>
              <a:ext uri="{FF2B5EF4-FFF2-40B4-BE49-F238E27FC236}">
                <a16:creationId xmlns:a16="http://schemas.microsoft.com/office/drawing/2014/main" id="{24E287F3-CD6D-9205-359B-7C02D6CA7B45}"/>
              </a:ext>
            </a:extLst>
          </p:cNvPr>
          <p:cNvSpPr txBox="1"/>
          <p:nvPr/>
        </p:nvSpPr>
        <p:spPr>
          <a:xfrm rot="18547201">
            <a:off x="7423317" y="3447728"/>
            <a:ext cx="936342" cy="230832"/>
          </a:xfrm>
          <a:prstGeom prst="rect">
            <a:avLst/>
          </a:prstGeom>
          <a:solidFill>
            <a:schemeClr val="bg1"/>
          </a:solidFill>
          <a:ln>
            <a:noFill/>
          </a:ln>
        </p:spPr>
        <p:txBody>
          <a:bodyPr wrap="square" rtlCol="0">
            <a:spAutoFit/>
          </a:bodyPr>
          <a:lstStyle/>
          <a:p>
            <a:pPr algn="ctr"/>
            <a:r>
              <a:rPr lang="fr-FR" sz="900" dirty="0">
                <a:latin typeface="+mj-lt"/>
              </a:rPr>
              <a:t>EMETTEUR</a:t>
            </a:r>
          </a:p>
        </p:txBody>
      </p:sp>
      <p:pic>
        <p:nvPicPr>
          <p:cNvPr id="104" name="Image 103" descr="Une image contenant texte, vert, équipement électronique&#10;&#10;Description générée automatiquement">
            <a:extLst>
              <a:ext uri="{FF2B5EF4-FFF2-40B4-BE49-F238E27FC236}">
                <a16:creationId xmlns:a16="http://schemas.microsoft.com/office/drawing/2014/main" id="{91243B08-5457-BFC2-4D8B-7D09BC57ADEF}"/>
              </a:ext>
            </a:extLst>
          </p:cNvPr>
          <p:cNvPicPr>
            <a:picLocks noChangeAspect="1"/>
          </p:cNvPicPr>
          <p:nvPr/>
        </p:nvPicPr>
        <p:blipFill>
          <a:blip r:embed="rId2"/>
          <a:stretch>
            <a:fillRect/>
          </a:stretch>
        </p:blipFill>
        <p:spPr>
          <a:xfrm>
            <a:off x="7818581" y="4044940"/>
            <a:ext cx="703163" cy="815669"/>
          </a:xfrm>
          <a:prstGeom prst="rect">
            <a:avLst/>
          </a:prstGeom>
        </p:spPr>
      </p:pic>
      <p:grpSp>
        <p:nvGrpSpPr>
          <p:cNvPr id="2" name="Groupe 1">
            <a:extLst>
              <a:ext uri="{FF2B5EF4-FFF2-40B4-BE49-F238E27FC236}">
                <a16:creationId xmlns:a16="http://schemas.microsoft.com/office/drawing/2014/main" id="{CF147AC3-EEA2-69C5-4A8B-2C8EF0B1F221}"/>
              </a:ext>
            </a:extLst>
          </p:cNvPr>
          <p:cNvGrpSpPr/>
          <p:nvPr/>
        </p:nvGrpSpPr>
        <p:grpSpPr>
          <a:xfrm>
            <a:off x="7441886" y="1417150"/>
            <a:ext cx="1604702" cy="1685302"/>
            <a:chOff x="6877330" y="1042109"/>
            <a:chExt cx="1976098" cy="2007715"/>
          </a:xfrm>
        </p:grpSpPr>
        <p:pic>
          <p:nvPicPr>
            <p:cNvPr id="33" name="Image 32">
              <a:extLst>
                <a:ext uri="{FF2B5EF4-FFF2-40B4-BE49-F238E27FC236}">
                  <a16:creationId xmlns:a16="http://schemas.microsoft.com/office/drawing/2014/main" id="{55BF5ED2-86E3-34BC-462F-A77D95B9B594}"/>
                </a:ext>
              </a:extLst>
            </p:cNvPr>
            <p:cNvPicPr>
              <a:picLocks noChangeAspect="1"/>
            </p:cNvPicPr>
            <p:nvPr/>
          </p:nvPicPr>
          <p:blipFill>
            <a:blip r:embed="rId3"/>
            <a:stretch>
              <a:fillRect/>
            </a:stretch>
          </p:blipFill>
          <p:spPr>
            <a:xfrm>
              <a:off x="6877330" y="1042109"/>
              <a:ext cx="1976098" cy="2007715"/>
            </a:xfrm>
            <a:prstGeom prst="rect">
              <a:avLst/>
            </a:prstGeom>
          </p:spPr>
        </p:pic>
        <p:sp>
          <p:nvSpPr>
            <p:cNvPr id="56" name="ZoneTexte 55">
              <a:extLst>
                <a:ext uri="{FF2B5EF4-FFF2-40B4-BE49-F238E27FC236}">
                  <a16:creationId xmlns:a16="http://schemas.microsoft.com/office/drawing/2014/main" id="{3C41294B-521E-0D81-D988-E06E83B093CC}"/>
                </a:ext>
              </a:extLst>
            </p:cNvPr>
            <p:cNvSpPr txBox="1"/>
            <p:nvPr/>
          </p:nvSpPr>
          <p:spPr>
            <a:xfrm>
              <a:off x="7452469" y="1181729"/>
              <a:ext cx="1193344" cy="246221"/>
            </a:xfrm>
            <a:prstGeom prst="rect">
              <a:avLst/>
            </a:prstGeom>
            <a:noFill/>
          </p:spPr>
          <p:txBody>
            <a:bodyPr wrap="square" rtlCol="0">
              <a:spAutoFit/>
            </a:bodyPr>
            <a:lstStyle/>
            <a:p>
              <a:r>
                <a:rPr lang="fr-FR" sz="1000" dirty="0">
                  <a:solidFill>
                    <a:srgbClr val="FF735C"/>
                  </a:solidFill>
                  <a:highlight>
                    <a:srgbClr val="000000"/>
                  </a:highlight>
                  <a:latin typeface="+mj-lt"/>
                </a:rPr>
                <a:t>BLOCK CHAIN</a:t>
              </a:r>
            </a:p>
          </p:txBody>
        </p:sp>
      </p:grpSp>
      <p:grpSp>
        <p:nvGrpSpPr>
          <p:cNvPr id="5" name="Groupe 4">
            <a:extLst>
              <a:ext uri="{FF2B5EF4-FFF2-40B4-BE49-F238E27FC236}">
                <a16:creationId xmlns:a16="http://schemas.microsoft.com/office/drawing/2014/main" id="{F7C09BF9-78FC-9356-2870-FD38EAD7B442}"/>
              </a:ext>
            </a:extLst>
          </p:cNvPr>
          <p:cNvGrpSpPr/>
          <p:nvPr/>
        </p:nvGrpSpPr>
        <p:grpSpPr>
          <a:xfrm>
            <a:off x="5580112" y="3252404"/>
            <a:ext cx="1804309" cy="1623602"/>
            <a:chOff x="5495467" y="3063322"/>
            <a:chExt cx="1920442" cy="1804414"/>
          </a:xfrm>
        </p:grpSpPr>
        <p:pic>
          <p:nvPicPr>
            <p:cNvPr id="59" name="Image 58">
              <a:extLst>
                <a:ext uri="{FF2B5EF4-FFF2-40B4-BE49-F238E27FC236}">
                  <a16:creationId xmlns:a16="http://schemas.microsoft.com/office/drawing/2014/main" id="{D772DA2E-7BC6-F74A-F0C4-46D015635818}"/>
                </a:ext>
              </a:extLst>
            </p:cNvPr>
            <p:cNvPicPr>
              <a:picLocks noChangeAspect="1"/>
            </p:cNvPicPr>
            <p:nvPr/>
          </p:nvPicPr>
          <p:blipFill>
            <a:blip r:embed="rId4"/>
            <a:stretch>
              <a:fillRect/>
            </a:stretch>
          </p:blipFill>
          <p:spPr>
            <a:xfrm>
              <a:off x="5495467" y="3063322"/>
              <a:ext cx="1811661" cy="1804414"/>
            </a:xfrm>
            <a:prstGeom prst="rect">
              <a:avLst/>
            </a:prstGeom>
          </p:spPr>
        </p:pic>
        <p:sp>
          <p:nvSpPr>
            <p:cNvPr id="57" name="ZoneTexte 56">
              <a:extLst>
                <a:ext uri="{FF2B5EF4-FFF2-40B4-BE49-F238E27FC236}">
                  <a16:creationId xmlns:a16="http://schemas.microsoft.com/office/drawing/2014/main" id="{58BD5B97-395B-DE11-737F-BBEB39DDE4E0}"/>
                </a:ext>
              </a:extLst>
            </p:cNvPr>
            <p:cNvSpPr txBox="1"/>
            <p:nvPr/>
          </p:nvSpPr>
          <p:spPr>
            <a:xfrm>
              <a:off x="6547386" y="3331664"/>
              <a:ext cx="868523" cy="246221"/>
            </a:xfrm>
            <a:prstGeom prst="rect">
              <a:avLst/>
            </a:prstGeom>
            <a:noFill/>
          </p:spPr>
          <p:txBody>
            <a:bodyPr wrap="square" rtlCol="0">
              <a:spAutoFit/>
            </a:bodyPr>
            <a:lstStyle/>
            <a:p>
              <a:pPr algn="ctr"/>
              <a:r>
                <a:rPr lang="fr-FR" sz="1000" dirty="0">
                  <a:solidFill>
                    <a:srgbClr val="FF735C"/>
                  </a:solidFill>
                  <a:highlight>
                    <a:srgbClr val="000000"/>
                  </a:highlight>
                  <a:latin typeface="+mj-lt"/>
                </a:rPr>
                <a:t>MINEUR</a:t>
              </a:r>
            </a:p>
          </p:txBody>
        </p:sp>
      </p:grpSp>
      <p:sp>
        <p:nvSpPr>
          <p:cNvPr id="58" name="ZoneTexte 57">
            <a:extLst>
              <a:ext uri="{FF2B5EF4-FFF2-40B4-BE49-F238E27FC236}">
                <a16:creationId xmlns:a16="http://schemas.microsoft.com/office/drawing/2014/main" id="{74E4C482-6B99-2DD8-7C74-AF198F1D820E}"/>
              </a:ext>
            </a:extLst>
          </p:cNvPr>
          <p:cNvSpPr txBox="1"/>
          <p:nvPr/>
        </p:nvSpPr>
        <p:spPr>
          <a:xfrm>
            <a:off x="6667318" y="4321411"/>
            <a:ext cx="1396957" cy="707886"/>
          </a:xfrm>
          <a:prstGeom prst="rect">
            <a:avLst/>
          </a:prstGeom>
          <a:noFill/>
        </p:spPr>
        <p:txBody>
          <a:bodyPr wrap="square" rtlCol="0">
            <a:spAutoFit/>
          </a:bodyPr>
          <a:lstStyle/>
          <a:p>
            <a:r>
              <a:rPr lang="fr-FR" sz="1000" dirty="0">
                <a:solidFill>
                  <a:srgbClr val="FF735C"/>
                </a:solidFill>
                <a:highlight>
                  <a:srgbClr val="FFFF00"/>
                </a:highlight>
                <a:latin typeface="+mj-lt"/>
              </a:rPr>
              <a:t>POB + TRANSACTION+</a:t>
            </a:r>
          </a:p>
          <a:p>
            <a:r>
              <a:rPr lang="fr-FR" sz="1000" dirty="0">
                <a:solidFill>
                  <a:srgbClr val="FF735C"/>
                </a:solidFill>
                <a:highlight>
                  <a:srgbClr val="FFFF00"/>
                </a:highlight>
                <a:latin typeface="+mj-lt"/>
              </a:rPr>
              <a:t>LOCALISATION+</a:t>
            </a:r>
          </a:p>
          <a:p>
            <a:r>
              <a:rPr lang="fr-FR" sz="1000" dirty="0">
                <a:solidFill>
                  <a:srgbClr val="FF735C"/>
                </a:solidFill>
                <a:highlight>
                  <a:srgbClr val="FFFF00"/>
                </a:highlight>
                <a:latin typeface="+mj-lt"/>
              </a:rPr>
              <a:t>FONTE</a:t>
            </a:r>
          </a:p>
        </p:txBody>
      </p:sp>
      <p:grpSp>
        <p:nvGrpSpPr>
          <p:cNvPr id="4" name="Groupe 3">
            <a:extLst>
              <a:ext uri="{FF2B5EF4-FFF2-40B4-BE49-F238E27FC236}">
                <a16:creationId xmlns:a16="http://schemas.microsoft.com/office/drawing/2014/main" id="{8D5C713A-6220-5287-67FF-2B64365460E5}"/>
              </a:ext>
            </a:extLst>
          </p:cNvPr>
          <p:cNvGrpSpPr/>
          <p:nvPr/>
        </p:nvGrpSpPr>
        <p:grpSpPr>
          <a:xfrm>
            <a:off x="606839" y="3281024"/>
            <a:ext cx="2025767" cy="1202472"/>
            <a:chOff x="606839" y="3281024"/>
            <a:chExt cx="2150310" cy="1475622"/>
          </a:xfrm>
        </p:grpSpPr>
        <p:pic>
          <p:nvPicPr>
            <p:cNvPr id="27" name="Image 26">
              <a:extLst>
                <a:ext uri="{FF2B5EF4-FFF2-40B4-BE49-F238E27FC236}">
                  <a16:creationId xmlns:a16="http://schemas.microsoft.com/office/drawing/2014/main" id="{3031218D-9C71-8B15-B4F5-00B2CCC528D7}"/>
                </a:ext>
              </a:extLst>
            </p:cNvPr>
            <p:cNvPicPr>
              <a:picLocks noChangeAspect="1"/>
            </p:cNvPicPr>
            <p:nvPr/>
          </p:nvPicPr>
          <p:blipFill>
            <a:blip r:embed="rId5"/>
            <a:stretch>
              <a:fillRect/>
            </a:stretch>
          </p:blipFill>
          <p:spPr>
            <a:xfrm>
              <a:off x="878174" y="3281024"/>
              <a:ext cx="1878975" cy="1475622"/>
            </a:xfrm>
            <a:prstGeom prst="rect">
              <a:avLst/>
            </a:prstGeom>
          </p:spPr>
        </p:pic>
        <p:sp>
          <p:nvSpPr>
            <p:cNvPr id="69" name="ZoneTexte 68">
              <a:extLst>
                <a:ext uri="{FF2B5EF4-FFF2-40B4-BE49-F238E27FC236}">
                  <a16:creationId xmlns:a16="http://schemas.microsoft.com/office/drawing/2014/main" id="{893FD5FC-AB5E-B5D8-8FD4-C791DDE7BBC7}"/>
                </a:ext>
              </a:extLst>
            </p:cNvPr>
            <p:cNvSpPr txBox="1"/>
            <p:nvPr/>
          </p:nvSpPr>
          <p:spPr>
            <a:xfrm>
              <a:off x="606839" y="3410467"/>
              <a:ext cx="1079516" cy="246221"/>
            </a:xfrm>
            <a:prstGeom prst="rect">
              <a:avLst/>
            </a:prstGeom>
            <a:noFill/>
          </p:spPr>
          <p:txBody>
            <a:bodyPr wrap="square" rtlCol="0">
              <a:spAutoFit/>
            </a:bodyPr>
            <a:lstStyle/>
            <a:p>
              <a:pPr algn="ctr"/>
              <a:r>
                <a:rPr lang="fr-FR" sz="1000" dirty="0">
                  <a:solidFill>
                    <a:srgbClr val="FF735C"/>
                  </a:solidFill>
                  <a:highlight>
                    <a:srgbClr val="000000"/>
                  </a:highlight>
                  <a:latin typeface="+mj-lt"/>
                </a:rPr>
                <a:t>MARCHAND</a:t>
              </a:r>
            </a:p>
          </p:txBody>
        </p:sp>
      </p:grpSp>
      <p:sp>
        <p:nvSpPr>
          <p:cNvPr id="87" name="Arc 86">
            <a:extLst>
              <a:ext uri="{FF2B5EF4-FFF2-40B4-BE49-F238E27FC236}">
                <a16:creationId xmlns:a16="http://schemas.microsoft.com/office/drawing/2014/main" id="{AC498F95-899F-C459-D92E-14EDFC2E9AB7}"/>
              </a:ext>
            </a:extLst>
          </p:cNvPr>
          <p:cNvSpPr/>
          <p:nvPr/>
        </p:nvSpPr>
        <p:spPr>
          <a:xfrm rot="10557736">
            <a:off x="2580284" y="-389342"/>
            <a:ext cx="5741125" cy="4764637"/>
          </a:xfrm>
          <a:prstGeom prst="arc">
            <a:avLst/>
          </a:prstGeom>
          <a:ln w="15875">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grpSp>
        <p:nvGrpSpPr>
          <p:cNvPr id="3" name="Groupe 2">
            <a:extLst>
              <a:ext uri="{FF2B5EF4-FFF2-40B4-BE49-F238E27FC236}">
                <a16:creationId xmlns:a16="http://schemas.microsoft.com/office/drawing/2014/main" id="{9134D763-563E-765A-7A2C-83235424830C}"/>
              </a:ext>
            </a:extLst>
          </p:cNvPr>
          <p:cNvGrpSpPr/>
          <p:nvPr/>
        </p:nvGrpSpPr>
        <p:grpSpPr>
          <a:xfrm>
            <a:off x="336006" y="771657"/>
            <a:ext cx="2490957" cy="1716059"/>
            <a:chOff x="146600" y="611221"/>
            <a:chExt cx="3074671" cy="2091746"/>
          </a:xfrm>
        </p:grpSpPr>
        <p:pic>
          <p:nvPicPr>
            <p:cNvPr id="55" name="Image 54">
              <a:extLst>
                <a:ext uri="{FF2B5EF4-FFF2-40B4-BE49-F238E27FC236}">
                  <a16:creationId xmlns:a16="http://schemas.microsoft.com/office/drawing/2014/main" id="{D865294D-0FA6-C64B-F2F9-B1289C3FD9AD}"/>
                </a:ext>
              </a:extLst>
            </p:cNvPr>
            <p:cNvPicPr>
              <a:picLocks noChangeAspect="1"/>
            </p:cNvPicPr>
            <p:nvPr/>
          </p:nvPicPr>
          <p:blipFill>
            <a:blip r:embed="rId6"/>
            <a:stretch>
              <a:fillRect/>
            </a:stretch>
          </p:blipFill>
          <p:spPr>
            <a:xfrm>
              <a:off x="1442228" y="611221"/>
              <a:ext cx="1779043" cy="1648580"/>
            </a:xfrm>
            <a:prstGeom prst="rect">
              <a:avLst/>
            </a:prstGeom>
          </p:spPr>
        </p:pic>
        <p:pic>
          <p:nvPicPr>
            <p:cNvPr id="25" name="Image 24" descr="Une image contenant texte, graphiques vectoriels&#10;&#10;Description générée automatiquement">
              <a:extLst>
                <a:ext uri="{FF2B5EF4-FFF2-40B4-BE49-F238E27FC236}">
                  <a16:creationId xmlns:a16="http://schemas.microsoft.com/office/drawing/2014/main" id="{4E5A836F-CC35-2F87-45BD-E2DD5D958944}"/>
                </a:ext>
              </a:extLst>
            </p:cNvPr>
            <p:cNvPicPr>
              <a:picLocks noChangeAspect="1"/>
            </p:cNvPicPr>
            <p:nvPr/>
          </p:nvPicPr>
          <p:blipFill>
            <a:blip r:embed="rId7"/>
            <a:stretch>
              <a:fillRect/>
            </a:stretch>
          </p:blipFill>
          <p:spPr>
            <a:xfrm>
              <a:off x="146600" y="1394095"/>
              <a:ext cx="1247337" cy="1308872"/>
            </a:xfrm>
            <a:prstGeom prst="rect">
              <a:avLst/>
            </a:prstGeom>
          </p:spPr>
        </p:pic>
        <p:sp>
          <p:nvSpPr>
            <p:cNvPr id="44" name="ZoneTexte 43">
              <a:extLst>
                <a:ext uri="{FF2B5EF4-FFF2-40B4-BE49-F238E27FC236}">
                  <a16:creationId xmlns:a16="http://schemas.microsoft.com/office/drawing/2014/main" id="{2F358BE3-C18A-DDDE-269B-07AAEFFBB9F0}"/>
                </a:ext>
              </a:extLst>
            </p:cNvPr>
            <p:cNvSpPr txBox="1"/>
            <p:nvPr/>
          </p:nvSpPr>
          <p:spPr>
            <a:xfrm>
              <a:off x="2252182" y="802824"/>
              <a:ext cx="792088" cy="246221"/>
            </a:xfrm>
            <a:prstGeom prst="rect">
              <a:avLst/>
            </a:prstGeom>
            <a:noFill/>
          </p:spPr>
          <p:txBody>
            <a:bodyPr wrap="square" rtlCol="0">
              <a:spAutoFit/>
            </a:bodyPr>
            <a:lstStyle/>
            <a:p>
              <a:pPr algn="ctr"/>
              <a:r>
                <a:rPr lang="fr-FR" sz="1000" dirty="0">
                  <a:solidFill>
                    <a:srgbClr val="FF735C"/>
                  </a:solidFill>
                  <a:highlight>
                    <a:srgbClr val="000000"/>
                  </a:highlight>
                  <a:latin typeface="+mj-lt"/>
                </a:rPr>
                <a:t>BOB</a:t>
              </a:r>
            </a:p>
          </p:txBody>
        </p:sp>
        <p:sp>
          <p:nvSpPr>
            <p:cNvPr id="45" name="ZoneTexte 44">
              <a:extLst>
                <a:ext uri="{FF2B5EF4-FFF2-40B4-BE49-F238E27FC236}">
                  <a16:creationId xmlns:a16="http://schemas.microsoft.com/office/drawing/2014/main" id="{653995E1-46F2-48D8-9504-0656267F0BE1}"/>
                </a:ext>
              </a:extLst>
            </p:cNvPr>
            <p:cNvSpPr txBox="1"/>
            <p:nvPr/>
          </p:nvSpPr>
          <p:spPr>
            <a:xfrm>
              <a:off x="229952" y="1217357"/>
              <a:ext cx="763990" cy="246221"/>
            </a:xfrm>
            <a:prstGeom prst="rect">
              <a:avLst/>
            </a:prstGeom>
            <a:noFill/>
          </p:spPr>
          <p:txBody>
            <a:bodyPr wrap="square" rtlCol="0">
              <a:spAutoFit/>
            </a:bodyPr>
            <a:lstStyle/>
            <a:p>
              <a:r>
                <a:rPr lang="fr-FR" sz="1000" dirty="0">
                  <a:solidFill>
                    <a:srgbClr val="FF735C"/>
                  </a:solidFill>
                  <a:highlight>
                    <a:srgbClr val="000000"/>
                  </a:highlight>
                  <a:latin typeface="+mj-lt"/>
                </a:rPr>
                <a:t>ALICE</a:t>
              </a:r>
              <a:r>
                <a:rPr lang="fr-FR" sz="1000" dirty="0">
                  <a:solidFill>
                    <a:srgbClr val="FFC000"/>
                  </a:solidFill>
                  <a:highlight>
                    <a:srgbClr val="000000"/>
                  </a:highlight>
                  <a:latin typeface="+mj-lt"/>
                </a:rPr>
                <a:t> </a:t>
              </a:r>
            </a:p>
          </p:txBody>
        </p:sp>
        <p:sp>
          <p:nvSpPr>
            <p:cNvPr id="67" name="ZoneTexte 66">
              <a:extLst>
                <a:ext uri="{FF2B5EF4-FFF2-40B4-BE49-F238E27FC236}">
                  <a16:creationId xmlns:a16="http://schemas.microsoft.com/office/drawing/2014/main" id="{D258DC02-0218-8E01-9F27-8573A0424BB9}"/>
                </a:ext>
              </a:extLst>
            </p:cNvPr>
            <p:cNvSpPr txBox="1"/>
            <p:nvPr/>
          </p:nvSpPr>
          <p:spPr>
            <a:xfrm>
              <a:off x="742440" y="840334"/>
              <a:ext cx="556383" cy="215444"/>
            </a:xfrm>
            <a:prstGeom prst="rect">
              <a:avLst/>
            </a:prstGeom>
            <a:noFill/>
            <a:ln>
              <a:solidFill>
                <a:schemeClr val="tx1"/>
              </a:solidFill>
            </a:ln>
          </p:spPr>
          <p:txBody>
            <a:bodyPr wrap="square" rtlCol="0" anchor="ctr">
              <a:spAutoFit/>
            </a:bodyPr>
            <a:lstStyle/>
            <a:p>
              <a:pPr algn="ctr"/>
              <a:r>
                <a:rPr lang="fr-FR" sz="800" dirty="0">
                  <a:solidFill>
                    <a:schemeClr val="bg1"/>
                  </a:solidFill>
                  <a:highlight>
                    <a:srgbClr val="008080"/>
                  </a:highlight>
                  <a:latin typeface="+mj-lt"/>
                </a:rPr>
                <a:t>4 EMC</a:t>
              </a:r>
            </a:p>
          </p:txBody>
        </p:sp>
        <p:sp>
          <p:nvSpPr>
            <p:cNvPr id="88" name="Arc 87">
              <a:extLst>
                <a:ext uri="{FF2B5EF4-FFF2-40B4-BE49-F238E27FC236}">
                  <a16:creationId xmlns:a16="http://schemas.microsoft.com/office/drawing/2014/main" id="{11F45C69-E7ED-A0AB-6E66-42A7E274E84F}"/>
                </a:ext>
              </a:extLst>
            </p:cNvPr>
            <p:cNvSpPr/>
            <p:nvPr/>
          </p:nvSpPr>
          <p:spPr>
            <a:xfrm rot="17596989">
              <a:off x="986130" y="1178942"/>
              <a:ext cx="871997" cy="871997"/>
            </a:xfrm>
            <a:prstGeom prst="arc">
              <a:avLst/>
            </a:prstGeom>
            <a:ln w="158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sp>
        <p:nvSpPr>
          <p:cNvPr id="89" name="Arc 88">
            <a:extLst>
              <a:ext uri="{FF2B5EF4-FFF2-40B4-BE49-F238E27FC236}">
                <a16:creationId xmlns:a16="http://schemas.microsoft.com/office/drawing/2014/main" id="{81CBE590-EEF4-DB66-CE4A-4428558BA9B5}"/>
              </a:ext>
            </a:extLst>
          </p:cNvPr>
          <p:cNvSpPr/>
          <p:nvPr/>
        </p:nvSpPr>
        <p:spPr>
          <a:xfrm rot="14476515">
            <a:off x="1626079" y="1978241"/>
            <a:ext cx="1779347" cy="1779347"/>
          </a:xfrm>
          <a:prstGeom prst="arc">
            <a:avLst/>
          </a:prstGeom>
          <a:ln w="15875">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90" name="Arc 89">
            <a:extLst>
              <a:ext uri="{FF2B5EF4-FFF2-40B4-BE49-F238E27FC236}">
                <a16:creationId xmlns:a16="http://schemas.microsoft.com/office/drawing/2014/main" id="{6C33D0EE-5B1C-52A8-221C-4F5B2728DC32}"/>
              </a:ext>
            </a:extLst>
          </p:cNvPr>
          <p:cNvSpPr/>
          <p:nvPr/>
        </p:nvSpPr>
        <p:spPr>
          <a:xfrm rot="4278842">
            <a:off x="739664" y="1607795"/>
            <a:ext cx="1779347" cy="1779347"/>
          </a:xfrm>
          <a:prstGeom prst="arc">
            <a:avLst/>
          </a:prstGeom>
          <a:ln w="15875">
            <a:prstDash val="sysDot"/>
            <a:head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pic>
        <p:nvPicPr>
          <p:cNvPr id="91" name="Image 90" descr="Une image contenant texte&#10;&#10;Description générée automatiquement">
            <a:extLst>
              <a:ext uri="{FF2B5EF4-FFF2-40B4-BE49-F238E27FC236}">
                <a16:creationId xmlns:a16="http://schemas.microsoft.com/office/drawing/2014/main" id="{8DB35A51-DB43-608E-C847-E0D00AFD9EF7}"/>
              </a:ext>
            </a:extLst>
          </p:cNvPr>
          <p:cNvPicPr>
            <a:picLocks noChangeAspect="1"/>
          </p:cNvPicPr>
          <p:nvPr/>
        </p:nvPicPr>
        <p:blipFill>
          <a:blip r:embed="rId8"/>
          <a:stretch>
            <a:fillRect/>
          </a:stretch>
        </p:blipFill>
        <p:spPr>
          <a:xfrm>
            <a:off x="1904132" y="2327280"/>
            <a:ext cx="888160" cy="860923"/>
          </a:xfrm>
          <a:prstGeom prst="rect">
            <a:avLst/>
          </a:prstGeom>
        </p:spPr>
      </p:pic>
      <p:sp>
        <p:nvSpPr>
          <p:cNvPr id="92" name="Arc 91">
            <a:extLst>
              <a:ext uri="{FF2B5EF4-FFF2-40B4-BE49-F238E27FC236}">
                <a16:creationId xmlns:a16="http://schemas.microsoft.com/office/drawing/2014/main" id="{C0F867B8-D7DC-1252-EDD3-2915E9E4C6F5}"/>
              </a:ext>
            </a:extLst>
          </p:cNvPr>
          <p:cNvSpPr/>
          <p:nvPr/>
        </p:nvSpPr>
        <p:spPr>
          <a:xfrm rot="9756679">
            <a:off x="2379743" y="279604"/>
            <a:ext cx="5186195" cy="4304093"/>
          </a:xfrm>
          <a:prstGeom prst="arc">
            <a:avLst/>
          </a:prstGeom>
          <a:ln w="15875">
            <a:headEnd type="triangl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17379EFF-7D7A-C716-A443-612AF5B27243}"/>
              </a:ext>
            </a:extLst>
          </p:cNvPr>
          <p:cNvSpPr txBox="1"/>
          <p:nvPr/>
        </p:nvSpPr>
        <p:spPr>
          <a:xfrm>
            <a:off x="1317693" y="2697836"/>
            <a:ext cx="637935" cy="215444"/>
          </a:xfrm>
          <a:prstGeom prst="rect">
            <a:avLst/>
          </a:prstGeom>
          <a:solidFill>
            <a:schemeClr val="bg1"/>
          </a:solidFill>
          <a:ln>
            <a:solidFill>
              <a:schemeClr val="tx1"/>
            </a:solidFill>
          </a:ln>
        </p:spPr>
        <p:txBody>
          <a:bodyPr wrap="square" rtlCol="0" anchor="ctr">
            <a:spAutoFit/>
          </a:bodyPr>
          <a:lstStyle/>
          <a:p>
            <a:pPr algn="ctr"/>
            <a:r>
              <a:rPr lang="fr-FR" sz="800" dirty="0">
                <a:solidFill>
                  <a:schemeClr val="bg1"/>
                </a:solidFill>
                <a:highlight>
                  <a:srgbClr val="008080"/>
                </a:highlight>
                <a:latin typeface="+mj-lt"/>
              </a:rPr>
              <a:t>50 EMC</a:t>
            </a:r>
          </a:p>
        </p:txBody>
      </p:sp>
      <p:cxnSp>
        <p:nvCxnSpPr>
          <p:cNvPr id="97" name="Connecteur droit 96">
            <a:extLst>
              <a:ext uri="{FF2B5EF4-FFF2-40B4-BE49-F238E27FC236}">
                <a16:creationId xmlns:a16="http://schemas.microsoft.com/office/drawing/2014/main" id="{FF5B4907-947B-CF75-7E56-3C0047707748}"/>
              </a:ext>
            </a:extLst>
          </p:cNvPr>
          <p:cNvCxnSpPr>
            <a:cxnSpLocks/>
          </p:cNvCxnSpPr>
          <p:nvPr/>
        </p:nvCxnSpPr>
        <p:spPr>
          <a:xfrm flipH="1" flipV="1">
            <a:off x="6142966" y="1871504"/>
            <a:ext cx="1669394" cy="1583270"/>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sp>
        <p:nvSpPr>
          <p:cNvPr id="98" name="ZoneTexte 97">
            <a:extLst>
              <a:ext uri="{FF2B5EF4-FFF2-40B4-BE49-F238E27FC236}">
                <a16:creationId xmlns:a16="http://schemas.microsoft.com/office/drawing/2014/main" id="{DB00ED6B-BF52-64FD-378A-F36B63469C8C}"/>
              </a:ext>
            </a:extLst>
          </p:cNvPr>
          <p:cNvSpPr txBox="1"/>
          <p:nvPr/>
        </p:nvSpPr>
        <p:spPr>
          <a:xfrm rot="1559705">
            <a:off x="3342069" y="3933259"/>
            <a:ext cx="1205870" cy="230832"/>
          </a:xfrm>
          <a:prstGeom prst="rect">
            <a:avLst/>
          </a:prstGeom>
          <a:solidFill>
            <a:schemeClr val="bg1"/>
          </a:solidFill>
          <a:ln>
            <a:noFill/>
          </a:ln>
        </p:spPr>
        <p:txBody>
          <a:bodyPr wrap="square" rtlCol="0">
            <a:spAutoFit/>
          </a:bodyPr>
          <a:lstStyle/>
          <a:p>
            <a:pPr algn="ctr"/>
            <a:r>
              <a:rPr lang="fr-FR" sz="900" dirty="0">
                <a:latin typeface="+mj-lt"/>
              </a:rPr>
              <a:t>TRANSACTION</a:t>
            </a:r>
          </a:p>
        </p:txBody>
      </p:sp>
      <p:sp>
        <p:nvSpPr>
          <p:cNvPr id="99" name="ZoneTexte 98">
            <a:extLst>
              <a:ext uri="{FF2B5EF4-FFF2-40B4-BE49-F238E27FC236}">
                <a16:creationId xmlns:a16="http://schemas.microsoft.com/office/drawing/2014/main" id="{70D7315E-7DC7-B4E9-DF44-2E0AFA3B9198}"/>
              </a:ext>
            </a:extLst>
          </p:cNvPr>
          <p:cNvSpPr txBox="1"/>
          <p:nvPr/>
        </p:nvSpPr>
        <p:spPr>
          <a:xfrm rot="1559705">
            <a:off x="2931761" y="4255643"/>
            <a:ext cx="1205870" cy="230832"/>
          </a:xfrm>
          <a:prstGeom prst="rect">
            <a:avLst/>
          </a:prstGeom>
          <a:solidFill>
            <a:schemeClr val="bg1"/>
          </a:solidFill>
          <a:ln>
            <a:noFill/>
          </a:ln>
        </p:spPr>
        <p:txBody>
          <a:bodyPr wrap="square" rtlCol="0">
            <a:spAutoFit/>
          </a:bodyPr>
          <a:lstStyle/>
          <a:p>
            <a:pPr algn="ctr"/>
            <a:r>
              <a:rPr lang="fr-FR" sz="900" dirty="0">
                <a:latin typeface="+mj-lt"/>
              </a:rPr>
              <a:t>TRANSACTION</a:t>
            </a:r>
          </a:p>
        </p:txBody>
      </p:sp>
      <p:sp>
        <p:nvSpPr>
          <p:cNvPr id="100" name="ZoneTexte 99">
            <a:extLst>
              <a:ext uri="{FF2B5EF4-FFF2-40B4-BE49-F238E27FC236}">
                <a16:creationId xmlns:a16="http://schemas.microsoft.com/office/drawing/2014/main" id="{81D170D6-90F1-16EC-D830-A4611AF6F341}"/>
              </a:ext>
            </a:extLst>
          </p:cNvPr>
          <p:cNvSpPr txBox="1"/>
          <p:nvPr/>
        </p:nvSpPr>
        <p:spPr>
          <a:xfrm rot="2469339">
            <a:off x="6429659" y="2677084"/>
            <a:ext cx="1205870" cy="230832"/>
          </a:xfrm>
          <a:prstGeom prst="rect">
            <a:avLst/>
          </a:prstGeom>
          <a:solidFill>
            <a:schemeClr val="bg1"/>
          </a:solidFill>
          <a:ln>
            <a:noFill/>
          </a:ln>
        </p:spPr>
        <p:txBody>
          <a:bodyPr wrap="square" rtlCol="0">
            <a:spAutoFit/>
          </a:bodyPr>
          <a:lstStyle/>
          <a:p>
            <a:pPr algn="ctr"/>
            <a:r>
              <a:rPr lang="fr-FR" sz="900" dirty="0">
                <a:latin typeface="+mj-lt"/>
              </a:rPr>
              <a:t>TAXE + FONTES</a:t>
            </a:r>
          </a:p>
        </p:txBody>
      </p:sp>
      <p:grpSp>
        <p:nvGrpSpPr>
          <p:cNvPr id="6" name="Groupe 5">
            <a:extLst>
              <a:ext uri="{FF2B5EF4-FFF2-40B4-BE49-F238E27FC236}">
                <a16:creationId xmlns:a16="http://schemas.microsoft.com/office/drawing/2014/main" id="{5812135C-0B6F-951B-73DC-65081567AEDC}"/>
              </a:ext>
            </a:extLst>
          </p:cNvPr>
          <p:cNvGrpSpPr/>
          <p:nvPr/>
        </p:nvGrpSpPr>
        <p:grpSpPr>
          <a:xfrm>
            <a:off x="3212781" y="684422"/>
            <a:ext cx="3269115" cy="2756621"/>
            <a:chOff x="3120609" y="684422"/>
            <a:chExt cx="3709380" cy="3404360"/>
          </a:xfrm>
        </p:grpSpPr>
        <p:pic>
          <p:nvPicPr>
            <p:cNvPr id="123" name="Image 122">
              <a:extLst>
                <a:ext uri="{FF2B5EF4-FFF2-40B4-BE49-F238E27FC236}">
                  <a16:creationId xmlns:a16="http://schemas.microsoft.com/office/drawing/2014/main" id="{A85DE86B-F91C-2E9E-1298-C9EC7A5F7952}"/>
                </a:ext>
              </a:extLst>
            </p:cNvPr>
            <p:cNvPicPr>
              <a:picLocks noChangeAspect="1"/>
            </p:cNvPicPr>
            <p:nvPr/>
          </p:nvPicPr>
          <p:blipFill>
            <a:blip r:embed="rId9"/>
            <a:stretch>
              <a:fillRect/>
            </a:stretch>
          </p:blipFill>
          <p:spPr>
            <a:xfrm>
              <a:off x="3569894" y="707706"/>
              <a:ext cx="2831404" cy="2955986"/>
            </a:xfrm>
            <a:prstGeom prst="rect">
              <a:avLst/>
            </a:prstGeom>
          </p:spPr>
        </p:pic>
        <p:sp>
          <p:nvSpPr>
            <p:cNvPr id="43" name="ZoneTexte 42">
              <a:extLst>
                <a:ext uri="{FF2B5EF4-FFF2-40B4-BE49-F238E27FC236}">
                  <a16:creationId xmlns:a16="http://schemas.microsoft.com/office/drawing/2014/main" id="{FF31807C-7794-9EAA-4463-F4B09D56ED8D}"/>
                </a:ext>
              </a:extLst>
            </p:cNvPr>
            <p:cNvSpPr txBox="1"/>
            <p:nvPr/>
          </p:nvSpPr>
          <p:spPr>
            <a:xfrm>
              <a:off x="3659789" y="1792237"/>
              <a:ext cx="2729076" cy="400110"/>
            </a:xfrm>
            <a:prstGeom prst="rect">
              <a:avLst/>
            </a:prstGeom>
            <a:noFill/>
          </p:spPr>
          <p:txBody>
            <a:bodyPr wrap="square" rtlCol="0">
              <a:spAutoFit/>
            </a:bodyPr>
            <a:lstStyle/>
            <a:p>
              <a:pPr algn="ctr"/>
              <a:r>
                <a:rPr lang="fr-FR" sz="2000" dirty="0">
                  <a:solidFill>
                    <a:srgbClr val="FFFF00"/>
                  </a:solidFill>
                  <a:highlight>
                    <a:srgbClr val="000000"/>
                  </a:highlight>
                  <a:latin typeface="+mj-lt"/>
                </a:rPr>
                <a:t>COOPÉRATIVE</a:t>
              </a:r>
            </a:p>
          </p:txBody>
        </p:sp>
        <p:sp>
          <p:nvSpPr>
            <p:cNvPr id="48" name="ZoneTexte 47">
              <a:extLst>
                <a:ext uri="{FF2B5EF4-FFF2-40B4-BE49-F238E27FC236}">
                  <a16:creationId xmlns:a16="http://schemas.microsoft.com/office/drawing/2014/main" id="{2244DA6A-2E49-9713-1D86-F7D27F84E542}"/>
                </a:ext>
              </a:extLst>
            </p:cNvPr>
            <p:cNvSpPr txBox="1"/>
            <p:nvPr/>
          </p:nvSpPr>
          <p:spPr>
            <a:xfrm>
              <a:off x="3395658" y="817903"/>
              <a:ext cx="619883" cy="230832"/>
            </a:xfrm>
            <a:prstGeom prst="rect">
              <a:avLst/>
            </a:prstGeom>
            <a:noFill/>
            <a:ln>
              <a:solidFill>
                <a:schemeClr val="accent1"/>
              </a:solidFill>
            </a:ln>
          </p:spPr>
          <p:txBody>
            <a:bodyPr wrap="square" rtlCol="0">
              <a:spAutoFit/>
            </a:bodyPr>
            <a:lstStyle/>
            <a:p>
              <a:pPr algn="ctr"/>
              <a:r>
                <a:rPr lang="fr-FR" sz="900" dirty="0">
                  <a:latin typeface="+mj-lt"/>
                </a:rPr>
                <a:t>CNRS</a:t>
              </a:r>
            </a:p>
          </p:txBody>
        </p:sp>
        <p:sp>
          <p:nvSpPr>
            <p:cNvPr id="49" name="ZoneTexte 48">
              <a:extLst>
                <a:ext uri="{FF2B5EF4-FFF2-40B4-BE49-F238E27FC236}">
                  <a16:creationId xmlns:a16="http://schemas.microsoft.com/office/drawing/2014/main" id="{AAA8049B-FED8-4009-EC84-8EFBE73D05A1}"/>
                </a:ext>
              </a:extLst>
            </p:cNvPr>
            <p:cNvSpPr txBox="1"/>
            <p:nvPr/>
          </p:nvSpPr>
          <p:spPr>
            <a:xfrm>
              <a:off x="4103549" y="718854"/>
              <a:ext cx="941811" cy="285072"/>
            </a:xfrm>
            <a:prstGeom prst="rect">
              <a:avLst/>
            </a:prstGeom>
            <a:noFill/>
            <a:ln>
              <a:solidFill>
                <a:schemeClr val="accent1"/>
              </a:solidFill>
            </a:ln>
          </p:spPr>
          <p:txBody>
            <a:bodyPr wrap="square" rtlCol="0">
              <a:spAutoFit/>
            </a:bodyPr>
            <a:lstStyle/>
            <a:p>
              <a:pPr algn="ctr"/>
              <a:r>
                <a:rPr lang="fr-FR" sz="900" dirty="0">
                  <a:latin typeface="+mj-lt"/>
                </a:rPr>
                <a:t>MICHELIN</a:t>
              </a:r>
            </a:p>
          </p:txBody>
        </p:sp>
        <p:sp>
          <p:nvSpPr>
            <p:cNvPr id="50" name="ZoneTexte 49">
              <a:extLst>
                <a:ext uri="{FF2B5EF4-FFF2-40B4-BE49-F238E27FC236}">
                  <a16:creationId xmlns:a16="http://schemas.microsoft.com/office/drawing/2014/main" id="{637140BF-F589-BA03-8923-334910B753AA}"/>
                </a:ext>
              </a:extLst>
            </p:cNvPr>
            <p:cNvSpPr txBox="1"/>
            <p:nvPr/>
          </p:nvSpPr>
          <p:spPr>
            <a:xfrm>
              <a:off x="5090420" y="684422"/>
              <a:ext cx="514060" cy="230832"/>
            </a:xfrm>
            <a:prstGeom prst="rect">
              <a:avLst/>
            </a:prstGeom>
            <a:noFill/>
            <a:ln>
              <a:solidFill>
                <a:schemeClr val="accent1"/>
              </a:solidFill>
            </a:ln>
          </p:spPr>
          <p:txBody>
            <a:bodyPr wrap="square" rtlCol="0">
              <a:spAutoFit/>
            </a:bodyPr>
            <a:lstStyle/>
            <a:p>
              <a:pPr algn="ctr"/>
              <a:r>
                <a:rPr lang="fr-FR" sz="900" dirty="0">
                  <a:latin typeface="+mj-lt"/>
                </a:rPr>
                <a:t>FFC</a:t>
              </a:r>
            </a:p>
          </p:txBody>
        </p:sp>
        <p:sp>
          <p:nvSpPr>
            <p:cNvPr id="51" name="ZoneTexte 50">
              <a:extLst>
                <a:ext uri="{FF2B5EF4-FFF2-40B4-BE49-F238E27FC236}">
                  <a16:creationId xmlns:a16="http://schemas.microsoft.com/office/drawing/2014/main" id="{AC22A359-359D-0791-7E90-100F29DB7ACC}"/>
                </a:ext>
              </a:extLst>
            </p:cNvPr>
            <p:cNvSpPr txBox="1"/>
            <p:nvPr/>
          </p:nvSpPr>
          <p:spPr>
            <a:xfrm>
              <a:off x="3120609" y="2277590"/>
              <a:ext cx="773160" cy="456116"/>
            </a:xfrm>
            <a:prstGeom prst="rect">
              <a:avLst/>
            </a:prstGeom>
            <a:noFill/>
            <a:ln>
              <a:solidFill>
                <a:schemeClr val="accent1"/>
              </a:solidFill>
            </a:ln>
          </p:spPr>
          <p:txBody>
            <a:bodyPr wrap="square" rtlCol="0">
              <a:spAutoFit/>
            </a:bodyPr>
            <a:lstStyle/>
            <a:p>
              <a:pPr algn="ctr"/>
              <a:r>
                <a:rPr lang="fr-FR" sz="900" dirty="0">
                  <a:latin typeface="+mj-lt"/>
                </a:rPr>
                <a:t>SMTC / RATP</a:t>
              </a:r>
            </a:p>
          </p:txBody>
        </p:sp>
        <p:sp>
          <p:nvSpPr>
            <p:cNvPr id="52" name="ZoneTexte 51">
              <a:extLst>
                <a:ext uri="{FF2B5EF4-FFF2-40B4-BE49-F238E27FC236}">
                  <a16:creationId xmlns:a16="http://schemas.microsoft.com/office/drawing/2014/main" id="{5B74438D-7BB4-ACA1-AC30-78D98F29E1EF}"/>
                </a:ext>
              </a:extLst>
            </p:cNvPr>
            <p:cNvSpPr txBox="1"/>
            <p:nvPr/>
          </p:nvSpPr>
          <p:spPr>
            <a:xfrm>
              <a:off x="5950780" y="2632070"/>
              <a:ext cx="619291" cy="285072"/>
            </a:xfrm>
            <a:prstGeom prst="rect">
              <a:avLst/>
            </a:prstGeom>
            <a:noFill/>
            <a:ln>
              <a:solidFill>
                <a:schemeClr val="accent1"/>
              </a:solidFill>
            </a:ln>
          </p:spPr>
          <p:txBody>
            <a:bodyPr wrap="square" rtlCol="0">
              <a:spAutoFit/>
            </a:bodyPr>
            <a:lstStyle/>
            <a:p>
              <a:pPr algn="ctr"/>
              <a:r>
                <a:rPr lang="fr-FR" sz="900" dirty="0">
                  <a:latin typeface="+mj-lt"/>
                </a:rPr>
                <a:t>SNCF</a:t>
              </a:r>
            </a:p>
          </p:txBody>
        </p:sp>
        <p:sp>
          <p:nvSpPr>
            <p:cNvPr id="53" name="ZoneTexte 52">
              <a:extLst>
                <a:ext uri="{FF2B5EF4-FFF2-40B4-BE49-F238E27FC236}">
                  <a16:creationId xmlns:a16="http://schemas.microsoft.com/office/drawing/2014/main" id="{71082A12-24FE-4300-FF1A-425DA69C9DA6}"/>
                </a:ext>
              </a:extLst>
            </p:cNvPr>
            <p:cNvSpPr txBox="1"/>
            <p:nvPr/>
          </p:nvSpPr>
          <p:spPr>
            <a:xfrm>
              <a:off x="6017695" y="854457"/>
              <a:ext cx="812294" cy="285072"/>
            </a:xfrm>
            <a:prstGeom prst="rect">
              <a:avLst/>
            </a:prstGeom>
            <a:noFill/>
            <a:ln>
              <a:solidFill>
                <a:schemeClr val="accent1"/>
              </a:solidFill>
            </a:ln>
          </p:spPr>
          <p:txBody>
            <a:bodyPr wrap="square" rtlCol="0">
              <a:spAutoFit/>
            </a:bodyPr>
            <a:lstStyle/>
            <a:p>
              <a:pPr algn="ctr"/>
              <a:r>
                <a:rPr lang="fr-FR" sz="900" dirty="0">
                  <a:latin typeface="+mj-lt"/>
                </a:rPr>
                <a:t>STABUS</a:t>
              </a:r>
            </a:p>
          </p:txBody>
        </p:sp>
        <p:cxnSp>
          <p:nvCxnSpPr>
            <p:cNvPr id="107" name="Connecteur droit 106">
              <a:extLst>
                <a:ext uri="{FF2B5EF4-FFF2-40B4-BE49-F238E27FC236}">
                  <a16:creationId xmlns:a16="http://schemas.microsoft.com/office/drawing/2014/main" id="{399BCB08-CA6E-0FAF-F45B-C8737CB35848}"/>
                </a:ext>
              </a:extLst>
            </p:cNvPr>
            <p:cNvCxnSpPr>
              <a:cxnSpLocks/>
            </p:cNvCxnSpPr>
            <p:nvPr/>
          </p:nvCxnSpPr>
          <p:spPr>
            <a:xfrm>
              <a:off x="3889443" y="2408654"/>
              <a:ext cx="280131" cy="5478"/>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cxnSp>
          <p:nvCxnSpPr>
            <p:cNvPr id="109" name="Connecteur droit 108">
              <a:extLst>
                <a:ext uri="{FF2B5EF4-FFF2-40B4-BE49-F238E27FC236}">
                  <a16:creationId xmlns:a16="http://schemas.microsoft.com/office/drawing/2014/main" id="{1C2B7399-2036-A3F0-ED1B-396185E08151}"/>
                </a:ext>
              </a:extLst>
            </p:cNvPr>
            <p:cNvCxnSpPr>
              <a:cxnSpLocks/>
              <a:stCxn id="52" idx="0"/>
            </p:cNvCxnSpPr>
            <p:nvPr/>
          </p:nvCxnSpPr>
          <p:spPr>
            <a:xfrm flipH="1" flipV="1">
              <a:off x="5923912" y="2431650"/>
              <a:ext cx="336514" cy="200421"/>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cxnSp>
          <p:nvCxnSpPr>
            <p:cNvPr id="112" name="Connecteur droit 111">
              <a:extLst>
                <a:ext uri="{FF2B5EF4-FFF2-40B4-BE49-F238E27FC236}">
                  <a16:creationId xmlns:a16="http://schemas.microsoft.com/office/drawing/2014/main" id="{C021C0B2-88A3-87C9-8A2F-2FA88A7DAABA}"/>
                </a:ext>
              </a:extLst>
            </p:cNvPr>
            <p:cNvCxnSpPr>
              <a:cxnSpLocks/>
              <a:stCxn id="53" idx="1"/>
            </p:cNvCxnSpPr>
            <p:nvPr/>
          </p:nvCxnSpPr>
          <p:spPr>
            <a:xfrm flipH="1">
              <a:off x="5752788" y="996993"/>
              <a:ext cx="264907" cy="304956"/>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cxnSp>
          <p:nvCxnSpPr>
            <p:cNvPr id="115" name="Connecteur droit 114">
              <a:extLst>
                <a:ext uri="{FF2B5EF4-FFF2-40B4-BE49-F238E27FC236}">
                  <a16:creationId xmlns:a16="http://schemas.microsoft.com/office/drawing/2014/main" id="{620770BA-88C8-24B9-1FCC-2D8BD14F5D74}"/>
                </a:ext>
              </a:extLst>
            </p:cNvPr>
            <p:cNvCxnSpPr>
              <a:cxnSpLocks/>
            </p:cNvCxnSpPr>
            <p:nvPr/>
          </p:nvCxnSpPr>
          <p:spPr>
            <a:xfrm flipH="1">
              <a:off x="5046516" y="915254"/>
              <a:ext cx="179746" cy="303727"/>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cxnSp>
          <p:nvCxnSpPr>
            <p:cNvPr id="117" name="Connecteur droit 116">
              <a:extLst>
                <a:ext uri="{FF2B5EF4-FFF2-40B4-BE49-F238E27FC236}">
                  <a16:creationId xmlns:a16="http://schemas.microsoft.com/office/drawing/2014/main" id="{85E3C50B-9387-E877-5692-DFAE55DFB44C}"/>
                </a:ext>
              </a:extLst>
            </p:cNvPr>
            <p:cNvCxnSpPr>
              <a:cxnSpLocks/>
            </p:cNvCxnSpPr>
            <p:nvPr/>
          </p:nvCxnSpPr>
          <p:spPr>
            <a:xfrm>
              <a:off x="4468178" y="957216"/>
              <a:ext cx="82393" cy="277264"/>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cxnSp>
          <p:nvCxnSpPr>
            <p:cNvPr id="119" name="Connecteur droit 118">
              <a:extLst>
                <a:ext uri="{FF2B5EF4-FFF2-40B4-BE49-F238E27FC236}">
                  <a16:creationId xmlns:a16="http://schemas.microsoft.com/office/drawing/2014/main" id="{F51C303F-EDF0-BF09-6394-36267BAC4C9F}"/>
                </a:ext>
              </a:extLst>
            </p:cNvPr>
            <p:cNvCxnSpPr>
              <a:cxnSpLocks/>
              <a:stCxn id="48" idx="2"/>
            </p:cNvCxnSpPr>
            <p:nvPr/>
          </p:nvCxnSpPr>
          <p:spPr>
            <a:xfrm>
              <a:off x="3705600" y="1048735"/>
              <a:ext cx="355507" cy="223288"/>
            </a:xfrm>
            <a:prstGeom prst="line">
              <a:avLst/>
            </a:prstGeom>
            <a:ln w="15875">
              <a:headEnd type="none"/>
              <a:tailEnd type="triangle"/>
            </a:ln>
          </p:spPr>
          <p:style>
            <a:lnRef idx="1">
              <a:schemeClr val="dk1"/>
            </a:lnRef>
            <a:fillRef idx="0">
              <a:schemeClr val="dk1"/>
            </a:fillRef>
            <a:effectRef idx="0">
              <a:schemeClr val="dk1"/>
            </a:effectRef>
            <a:fontRef idx="minor">
              <a:schemeClr val="tx1"/>
            </a:fontRef>
          </p:style>
        </p:cxnSp>
        <p:pic>
          <p:nvPicPr>
            <p:cNvPr id="47" name="Image 46">
              <a:extLst>
                <a:ext uri="{FF2B5EF4-FFF2-40B4-BE49-F238E27FC236}">
                  <a16:creationId xmlns:a16="http://schemas.microsoft.com/office/drawing/2014/main" id="{BBE2CE1E-0818-AD1B-839D-2C07FEE9D199}"/>
                </a:ext>
              </a:extLst>
            </p:cNvPr>
            <p:cNvPicPr>
              <a:picLocks noChangeAspect="1"/>
            </p:cNvPicPr>
            <p:nvPr/>
          </p:nvPicPr>
          <p:blipFill>
            <a:blip r:embed="rId10"/>
            <a:stretch>
              <a:fillRect/>
            </a:stretch>
          </p:blipFill>
          <p:spPr>
            <a:xfrm>
              <a:off x="4188114" y="2834229"/>
              <a:ext cx="910856" cy="1254553"/>
            </a:xfrm>
            <a:prstGeom prst="rect">
              <a:avLst/>
            </a:prstGeom>
          </p:spPr>
        </p:pic>
        <p:sp>
          <p:nvSpPr>
            <p:cNvPr id="54" name="ZoneTexte 53">
              <a:extLst>
                <a:ext uri="{FF2B5EF4-FFF2-40B4-BE49-F238E27FC236}">
                  <a16:creationId xmlns:a16="http://schemas.microsoft.com/office/drawing/2014/main" id="{4D8A1EE7-B181-9D15-0EB2-AD95A03B634B}"/>
                </a:ext>
              </a:extLst>
            </p:cNvPr>
            <p:cNvSpPr txBox="1"/>
            <p:nvPr/>
          </p:nvSpPr>
          <p:spPr>
            <a:xfrm>
              <a:off x="4671576" y="3094321"/>
              <a:ext cx="922028" cy="400110"/>
            </a:xfrm>
            <a:prstGeom prst="rect">
              <a:avLst/>
            </a:prstGeom>
            <a:noFill/>
          </p:spPr>
          <p:txBody>
            <a:bodyPr wrap="square" rtlCol="0">
              <a:spAutoFit/>
            </a:bodyPr>
            <a:lstStyle/>
            <a:p>
              <a:pPr algn="ctr"/>
              <a:r>
                <a:rPr lang="fr-FR" sz="1000" dirty="0">
                  <a:solidFill>
                    <a:srgbClr val="FF735C"/>
                  </a:solidFill>
                  <a:highlight>
                    <a:srgbClr val="000000"/>
                  </a:highlight>
                  <a:latin typeface="+mj-lt"/>
                </a:rPr>
                <a:t>BUREAU </a:t>
              </a:r>
            </a:p>
            <a:p>
              <a:pPr algn="ctr"/>
              <a:r>
                <a:rPr lang="fr-FR" sz="1000" dirty="0">
                  <a:solidFill>
                    <a:srgbClr val="FF735C"/>
                  </a:solidFill>
                  <a:highlight>
                    <a:srgbClr val="000000"/>
                  </a:highlight>
                  <a:latin typeface="+mj-lt"/>
                </a:rPr>
                <a:t>CHANGE</a:t>
              </a:r>
            </a:p>
          </p:txBody>
        </p:sp>
      </p:grpSp>
      <p:sp>
        <p:nvSpPr>
          <p:cNvPr id="46" name="Espace réservé du numéro de diapositive 1">
            <a:extLst>
              <a:ext uri="{FF2B5EF4-FFF2-40B4-BE49-F238E27FC236}">
                <a16:creationId xmlns:a16="http://schemas.microsoft.com/office/drawing/2014/main" id="{763CFC4B-87CE-A702-785B-07E643669838}"/>
              </a:ext>
            </a:extLst>
          </p:cNvPr>
          <p:cNvSpPr>
            <a:spLocks noGrp="1"/>
          </p:cNvSpPr>
          <p:nvPr>
            <p:ph type="sldNum" sz="quarter" idx="12"/>
          </p:nvPr>
        </p:nvSpPr>
        <p:spPr>
          <a:xfrm>
            <a:off x="8717704" y="4587974"/>
            <a:ext cx="252000" cy="303609"/>
          </a:xfrm>
        </p:spPr>
        <p:txBody>
          <a:bodyPr/>
          <a:lstStyle/>
          <a:p>
            <a:fld id="{CC68B2E3-AEFF-48FE-B05D-D419A175EBC6}" type="slidenum">
              <a:rPr lang="fr-FR" smtClean="0"/>
              <a:t>6</a:t>
            </a:fld>
            <a:endParaRPr lang="fr-FR" dirty="0"/>
          </a:p>
        </p:txBody>
      </p:sp>
      <p:sp>
        <p:nvSpPr>
          <p:cNvPr id="9" name="ZoneTexte 8">
            <a:extLst>
              <a:ext uri="{FF2B5EF4-FFF2-40B4-BE49-F238E27FC236}">
                <a16:creationId xmlns:a16="http://schemas.microsoft.com/office/drawing/2014/main" id="{098897C2-560E-BE07-9D73-FFB46DA65E75}"/>
              </a:ext>
            </a:extLst>
          </p:cNvPr>
          <p:cNvSpPr txBox="1"/>
          <p:nvPr/>
        </p:nvSpPr>
        <p:spPr>
          <a:xfrm>
            <a:off x="2286000" y="2387548"/>
            <a:ext cx="4572000" cy="369332"/>
          </a:xfrm>
          <a:prstGeom prst="rect">
            <a:avLst/>
          </a:prstGeom>
          <a:noFill/>
        </p:spPr>
        <p:txBody>
          <a:bodyPr wrap="square">
            <a:spAutoFit/>
          </a:bodyPr>
          <a:lstStyle/>
          <a:p>
            <a:r>
              <a:rPr lang="fr-FR" dirty="0"/>
              <a:t> </a:t>
            </a:r>
          </a:p>
        </p:txBody>
      </p:sp>
      <p:sp>
        <p:nvSpPr>
          <p:cNvPr id="60" name="ZoneTexte 59"/>
          <p:cNvSpPr txBox="1"/>
          <p:nvPr/>
        </p:nvSpPr>
        <p:spPr>
          <a:xfrm>
            <a:off x="226964" y="217351"/>
            <a:ext cx="8209805" cy="276999"/>
          </a:xfrm>
          <a:prstGeom prst="rect">
            <a:avLst/>
          </a:prstGeom>
          <a:noFill/>
        </p:spPr>
        <p:txBody>
          <a:bodyPr wrap="square" rtlCol="0">
            <a:spAutoFit/>
          </a:bodyPr>
          <a:lstStyle/>
          <a:p>
            <a:r>
              <a:rPr lang="fr-FR" sz="1200" b="1" dirty="0">
                <a:latin typeface="Calibri" panose="020F0502020204030204" pitchFamily="34" charset="0"/>
                <a:cs typeface="Calibri" panose="020F0502020204030204" pitchFamily="34" charset="0"/>
              </a:rPr>
              <a:t>Fonctionnement d’</a:t>
            </a:r>
            <a:r>
              <a:rPr lang="fr-FR" sz="1200" b="1" dirty="0" err="1">
                <a:latin typeface="Calibri" panose="020F0502020204030204" pitchFamily="34" charset="0"/>
                <a:cs typeface="Calibri" panose="020F0502020204030204" pitchFamily="34" charset="0"/>
              </a:rPr>
              <a:t>Ecomobicoin</a:t>
            </a:r>
            <a:r>
              <a:rPr lang="fr-FR" sz="1200" b="1" dirty="0">
                <a:latin typeface="Calibri" panose="020F0502020204030204" pitchFamily="34" charset="0"/>
                <a:cs typeface="Calibri" panose="020F0502020204030204" pitchFamily="34" charset="0"/>
              </a:rPr>
              <a:t> : Exemple de transaction minée et des flux de données</a:t>
            </a:r>
          </a:p>
        </p:txBody>
      </p:sp>
    </p:spTree>
    <p:extLst>
      <p:ext uri="{BB962C8B-B14F-4D97-AF65-F5344CB8AC3E}">
        <p14:creationId xmlns:p14="http://schemas.microsoft.com/office/powerpoint/2010/main" val="297115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(4)</a:t>
            </a:r>
          </a:p>
        </p:txBody>
      </p:sp>
      <p:sp>
        <p:nvSpPr>
          <p:cNvPr id="3" name="Espace réservé du texte 2"/>
          <p:cNvSpPr>
            <a:spLocks noGrp="1"/>
          </p:cNvSpPr>
          <p:nvPr>
            <p:ph type="body" sz="quarter" idx="15"/>
          </p:nvPr>
        </p:nvSpPr>
        <p:spPr>
          <a:xfrm>
            <a:off x="985369" y="1047344"/>
            <a:ext cx="7594427" cy="3585600"/>
          </a:xfrm>
        </p:spPr>
        <p:txBody>
          <a:bodyPr/>
          <a:lstStyle/>
          <a:p>
            <a:pPr indent="-228600" algn="just"/>
            <a:r>
              <a:rPr lang="fr-FR" sz="1400" dirty="0">
                <a:latin typeface="Calibri" panose="020F0502020204030204" pitchFamily="34" charset="0"/>
                <a:cs typeface="Calibri" panose="020F0502020204030204" pitchFamily="34" charset="0"/>
              </a:rPr>
              <a:t>Modèle d’affaires</a:t>
            </a:r>
          </a:p>
          <a:p>
            <a:pPr indent="-228600" algn="just"/>
            <a:endParaRPr lang="fr-FR" sz="500" dirty="0">
              <a:latin typeface="Calibri" panose="020F0502020204030204" pitchFamily="34" charset="0"/>
              <a:cs typeface="Calibri" panose="020F0502020204030204" pitchFamily="34" charset="0"/>
            </a:endParaRPr>
          </a:p>
        </p:txBody>
      </p:sp>
      <p:pic>
        <p:nvPicPr>
          <p:cNvPr id="40" name="Image 39"/>
          <p:cNvPicPr>
            <a:picLocks noChangeAspect="1"/>
          </p:cNvPicPr>
          <p:nvPr/>
        </p:nvPicPr>
        <p:blipFill>
          <a:blip r:embed="rId2"/>
          <a:stretch>
            <a:fillRect/>
          </a:stretch>
        </p:blipFill>
        <p:spPr>
          <a:xfrm>
            <a:off x="2842407" y="837214"/>
            <a:ext cx="5836213" cy="2748580"/>
          </a:xfrm>
          <a:prstGeom prst="rect">
            <a:avLst/>
          </a:prstGeom>
        </p:spPr>
      </p:pic>
      <p:sp>
        <p:nvSpPr>
          <p:cNvPr id="43" name="ZoneTexte 42"/>
          <p:cNvSpPr txBox="1"/>
          <p:nvPr/>
        </p:nvSpPr>
        <p:spPr>
          <a:xfrm>
            <a:off x="548081" y="1381187"/>
            <a:ext cx="2195502" cy="553998"/>
          </a:xfrm>
          <a:prstGeom prst="rect">
            <a:avLst/>
          </a:prstGeom>
          <a:noFill/>
        </p:spPr>
        <p:txBody>
          <a:bodyPr wrap="square" rtlCol="0">
            <a:spAutoFit/>
          </a:bodyPr>
          <a:lstStyle/>
          <a:p>
            <a:r>
              <a:rPr lang="fr-FR" sz="1000" dirty="0">
                <a:solidFill>
                  <a:schemeClr val="bg2"/>
                </a:solidFill>
                <a:latin typeface="Calibri" panose="020F0502020204030204" pitchFamily="34" charset="0"/>
                <a:cs typeface="Calibri" panose="020F0502020204030204" pitchFamily="34" charset="0"/>
              </a:rPr>
              <a:t>Un coopérative va être proposé pour accueillir les différents acteur de cet écosystème</a:t>
            </a:r>
          </a:p>
        </p:txBody>
      </p:sp>
      <p:sp>
        <p:nvSpPr>
          <p:cNvPr id="4" name="ZoneTexte 3">
            <a:extLst>
              <a:ext uri="{FF2B5EF4-FFF2-40B4-BE49-F238E27FC236}">
                <a16:creationId xmlns:a16="http://schemas.microsoft.com/office/drawing/2014/main" id="{C2F00A02-225D-7936-F9CA-1F80A906273D}"/>
              </a:ext>
            </a:extLst>
          </p:cNvPr>
          <p:cNvSpPr txBox="1"/>
          <p:nvPr/>
        </p:nvSpPr>
        <p:spPr>
          <a:xfrm>
            <a:off x="1068069" y="3624381"/>
            <a:ext cx="7429026" cy="1015663"/>
          </a:xfrm>
          <a:prstGeom prst="rect">
            <a:avLst/>
          </a:prstGeom>
          <a:noFill/>
        </p:spPr>
        <p:txBody>
          <a:bodyPr wrap="square" rtlCol="0">
            <a:spAutoFit/>
          </a:bodyPr>
          <a:lstStyle/>
          <a:p>
            <a:r>
              <a:rPr lang="fr-FR" sz="1000" dirty="0">
                <a:solidFill>
                  <a:schemeClr val="bg2"/>
                </a:solidFill>
                <a:latin typeface="Calibri" panose="020F0502020204030204" pitchFamily="34" charset="0"/>
                <a:cs typeface="Calibri" panose="020F0502020204030204" pitchFamily="34" charset="0"/>
              </a:rPr>
              <a:t>Naturellement les premiers partenaires identifiés sont les prestataires de mobilités écoresponsables comme les marchands </a:t>
            </a:r>
          </a:p>
          <a:p>
            <a:r>
              <a:rPr lang="fr-FR" sz="1000" dirty="0">
                <a:solidFill>
                  <a:schemeClr val="bg2"/>
                </a:solidFill>
                <a:latin typeface="Calibri" panose="020F0502020204030204" pitchFamily="34" charset="0"/>
                <a:cs typeface="Calibri" panose="020F0502020204030204" pitchFamily="34" charset="0"/>
              </a:rPr>
              <a:t>de vélos qui accepteront cette nouvelle monnaie pour des fournitures, matériel ou réparations pour les cycles. Les opérateurs</a:t>
            </a:r>
          </a:p>
          <a:p>
            <a:r>
              <a:rPr lang="fr-FR" sz="1000" dirty="0">
                <a:solidFill>
                  <a:schemeClr val="bg2"/>
                </a:solidFill>
                <a:latin typeface="Calibri" panose="020F0502020204030204" pitchFamily="34" charset="0"/>
                <a:cs typeface="Calibri" panose="020F0502020204030204" pitchFamily="34" charset="0"/>
              </a:rPr>
              <a:t> des transports en commun ont eux aussi intérêt à accepter cette monnaie afin de favoriser leur utilisation. Nous avons d’ailleurs </a:t>
            </a:r>
          </a:p>
          <a:p>
            <a:r>
              <a:rPr lang="fr-FR" sz="1000" dirty="0">
                <a:solidFill>
                  <a:schemeClr val="bg2"/>
                </a:solidFill>
                <a:latin typeface="Calibri" panose="020F0502020204030204" pitchFamily="34" charset="0"/>
                <a:cs typeface="Calibri" panose="020F0502020204030204" pitchFamily="34" charset="0"/>
              </a:rPr>
              <a:t>une collaboration (Plan France Relance) avec la société </a:t>
            </a:r>
            <a:r>
              <a:rPr lang="fr-FR" sz="1000" dirty="0" err="1">
                <a:solidFill>
                  <a:schemeClr val="bg2"/>
                </a:solidFill>
                <a:latin typeface="Calibri" panose="020F0502020204030204" pitchFamily="34" charset="0"/>
                <a:cs typeface="Calibri" panose="020F0502020204030204" pitchFamily="34" charset="0"/>
              </a:rPr>
              <a:t>MonkeyFactory</a:t>
            </a:r>
            <a:r>
              <a:rPr lang="fr-FR" sz="1000" dirty="0">
                <a:solidFill>
                  <a:schemeClr val="bg2"/>
                </a:solidFill>
                <a:latin typeface="Calibri" panose="020F0502020204030204" pitchFamily="34" charset="0"/>
                <a:cs typeface="Calibri" panose="020F0502020204030204" pitchFamily="34" charset="0"/>
              </a:rPr>
              <a:t> qui développe l’application </a:t>
            </a:r>
            <a:r>
              <a:rPr lang="fr-FR" sz="1000" dirty="0" err="1">
                <a:solidFill>
                  <a:schemeClr val="bg2"/>
                </a:solidFill>
                <a:latin typeface="Calibri" panose="020F0502020204030204" pitchFamily="34" charset="0"/>
                <a:cs typeface="Calibri" panose="020F0502020204030204" pitchFamily="34" charset="0"/>
              </a:rPr>
              <a:t>MyBus</a:t>
            </a:r>
            <a:r>
              <a:rPr lang="fr-FR" sz="1000" dirty="0">
                <a:solidFill>
                  <a:schemeClr val="bg2"/>
                </a:solidFill>
                <a:latin typeface="Calibri" panose="020F0502020204030204" pitchFamily="34" charset="0"/>
                <a:cs typeface="Calibri" panose="020F0502020204030204" pitchFamily="34" charset="0"/>
              </a:rPr>
              <a:t> et qui est un des acteurs émergent de la transition numérique pour les transports en commun.  Elle s’est montrée fortement intéressée par cette nouvelle monnaie, ainsi que Clermont Auvergne Innovation (l’ancienne SATT centre).</a:t>
            </a:r>
          </a:p>
        </p:txBody>
      </p:sp>
      <p:sp>
        <p:nvSpPr>
          <p:cNvPr id="6" name="ZoneTexte 5">
            <a:extLst>
              <a:ext uri="{FF2B5EF4-FFF2-40B4-BE49-F238E27FC236}">
                <a16:creationId xmlns:a16="http://schemas.microsoft.com/office/drawing/2014/main" id="{EC5BF9D1-B1CB-BE08-702F-254E66D52ABE}"/>
              </a:ext>
            </a:extLst>
          </p:cNvPr>
          <p:cNvSpPr txBox="1"/>
          <p:nvPr/>
        </p:nvSpPr>
        <p:spPr>
          <a:xfrm>
            <a:off x="112172" y="2152986"/>
            <a:ext cx="2557110" cy="1031051"/>
          </a:xfrm>
          <a:prstGeom prst="rect">
            <a:avLst/>
          </a:prstGeom>
          <a:noFill/>
        </p:spPr>
        <p:txBody>
          <a:bodyPr wrap="none" rtlCol="0">
            <a:spAutoFit/>
          </a:bodyPr>
          <a:lstStyle/>
          <a:p>
            <a:r>
              <a:rPr lang="fr-FR" sz="1000" dirty="0">
                <a:solidFill>
                  <a:schemeClr val="bg2"/>
                </a:solidFill>
                <a:latin typeface="Calibri" panose="020F0502020204030204" pitchFamily="34" charset="0"/>
                <a:cs typeface="Calibri" panose="020F0502020204030204" pitchFamily="34" charset="0"/>
              </a:rPr>
              <a:t>Les utilisateurs obtiennent des </a:t>
            </a:r>
            <a:r>
              <a:rPr lang="fr-FR" sz="1000" dirty="0" err="1">
                <a:solidFill>
                  <a:schemeClr val="bg2"/>
                </a:solidFill>
                <a:latin typeface="Calibri" panose="020F0502020204030204" pitchFamily="34" charset="0"/>
                <a:cs typeface="Calibri" panose="020F0502020204030204" pitchFamily="34" charset="0"/>
              </a:rPr>
              <a:t>EcoMobiCoin</a:t>
            </a:r>
            <a:r>
              <a:rPr lang="fr-FR" sz="1000" dirty="0">
                <a:solidFill>
                  <a:schemeClr val="bg2"/>
                </a:solidFill>
                <a:latin typeface="Calibri" panose="020F0502020204030204" pitchFamily="34" charset="0"/>
                <a:cs typeface="Calibri" panose="020F0502020204030204" pitchFamily="34" charset="0"/>
              </a:rPr>
              <a:t>, </a:t>
            </a:r>
          </a:p>
          <a:p>
            <a:r>
              <a:rPr lang="fr-FR" sz="1000" dirty="0">
                <a:solidFill>
                  <a:schemeClr val="bg2"/>
                </a:solidFill>
                <a:latin typeface="Calibri" panose="020F0502020204030204" pitchFamily="34" charset="0"/>
                <a:cs typeface="Calibri" panose="020F0502020204030204" pitchFamily="34" charset="0"/>
              </a:rPr>
              <a:t>Les marchands acceptent des </a:t>
            </a:r>
            <a:r>
              <a:rPr lang="fr-FR" sz="1000" dirty="0" err="1">
                <a:solidFill>
                  <a:schemeClr val="bg2"/>
                </a:solidFill>
                <a:latin typeface="Calibri" panose="020F0502020204030204" pitchFamily="34" charset="0"/>
                <a:cs typeface="Calibri" panose="020F0502020204030204" pitchFamily="34" charset="0"/>
              </a:rPr>
              <a:t>EcoMobiCoin</a:t>
            </a:r>
            <a:endParaRPr lang="fr-FR" sz="1000" dirty="0">
              <a:solidFill>
                <a:schemeClr val="bg2"/>
              </a:solidFill>
              <a:latin typeface="Calibri" panose="020F0502020204030204" pitchFamily="34" charset="0"/>
              <a:cs typeface="Calibri" panose="020F0502020204030204" pitchFamily="34" charset="0"/>
            </a:endParaRPr>
          </a:p>
          <a:p>
            <a:r>
              <a:rPr lang="fr-FR" sz="1000" dirty="0">
                <a:solidFill>
                  <a:schemeClr val="bg2"/>
                </a:solidFill>
                <a:latin typeface="Calibri" panose="020F0502020204030204" pitchFamily="34" charset="0"/>
                <a:cs typeface="Calibri" panose="020F0502020204030204" pitchFamily="34" charset="0"/>
              </a:rPr>
              <a:t>Les mineurs sont rémunérés en </a:t>
            </a:r>
            <a:r>
              <a:rPr lang="fr-FR" sz="1000" dirty="0" err="1">
                <a:solidFill>
                  <a:schemeClr val="bg2"/>
                </a:solidFill>
                <a:latin typeface="Calibri" panose="020F0502020204030204" pitchFamily="34" charset="0"/>
                <a:cs typeface="Calibri" panose="020F0502020204030204" pitchFamily="34" charset="0"/>
              </a:rPr>
              <a:t>EcoMobiCoin</a:t>
            </a:r>
            <a:endParaRPr lang="fr-FR" sz="1000" dirty="0">
              <a:solidFill>
                <a:schemeClr val="bg2"/>
              </a:solidFill>
              <a:latin typeface="Calibri" panose="020F0502020204030204" pitchFamily="34" charset="0"/>
              <a:cs typeface="Calibri" panose="020F0502020204030204" pitchFamily="34" charset="0"/>
            </a:endParaRPr>
          </a:p>
          <a:p>
            <a:r>
              <a:rPr lang="fr-FR" sz="1000" dirty="0">
                <a:solidFill>
                  <a:schemeClr val="bg2"/>
                </a:solidFill>
                <a:latin typeface="Calibri" panose="020F0502020204030204" pitchFamily="34" charset="0"/>
                <a:cs typeface="Calibri" panose="020F0502020204030204" pitchFamily="34" charset="0"/>
              </a:rPr>
              <a:t>La coopérative perçoit des </a:t>
            </a:r>
            <a:r>
              <a:rPr lang="fr-FR" sz="1000" dirty="0" err="1">
                <a:solidFill>
                  <a:schemeClr val="bg2"/>
                </a:solidFill>
                <a:latin typeface="Calibri" panose="020F0502020204030204" pitchFamily="34" charset="0"/>
                <a:cs typeface="Calibri" panose="020F0502020204030204" pitchFamily="34" charset="0"/>
              </a:rPr>
              <a:t>EcoMobiCoin</a:t>
            </a:r>
            <a:r>
              <a:rPr lang="fr-FR" sz="1000" dirty="0">
                <a:solidFill>
                  <a:schemeClr val="bg2"/>
                </a:solidFill>
                <a:latin typeface="Calibri" panose="020F0502020204030204" pitchFamily="34" charset="0"/>
                <a:cs typeface="Calibri" panose="020F0502020204030204" pitchFamily="34" charset="0"/>
              </a:rPr>
              <a:t> </a:t>
            </a:r>
          </a:p>
          <a:p>
            <a:r>
              <a:rPr lang="fr-FR" sz="1000" dirty="0">
                <a:solidFill>
                  <a:schemeClr val="bg2"/>
                </a:solidFill>
                <a:latin typeface="Calibri" panose="020F0502020204030204" pitchFamily="34" charset="0"/>
                <a:cs typeface="Calibri" panose="020F0502020204030204" pitchFamily="34" charset="0"/>
              </a:rPr>
              <a:t>des transaction et de la fonte  </a:t>
            </a:r>
          </a:p>
          <a:p>
            <a:endParaRPr lang="fr-FR" sz="1100" dirty="0">
              <a:latin typeface="Times" pitchFamily="2" charset="0"/>
              <a:cs typeface="Times New Roman" panose="02020603050405020304" pitchFamily="18" charset="0"/>
            </a:endParaRPr>
          </a:p>
        </p:txBody>
      </p:sp>
    </p:spTree>
    <p:extLst>
      <p:ext uri="{BB962C8B-B14F-4D97-AF65-F5344CB8AC3E}">
        <p14:creationId xmlns:p14="http://schemas.microsoft.com/office/powerpoint/2010/main" val="367400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e 42">
            <a:extLst>
              <a:ext uri="{FF2B5EF4-FFF2-40B4-BE49-F238E27FC236}">
                <a16:creationId xmlns:a16="http://schemas.microsoft.com/office/drawing/2014/main" id="{EF195F17-183C-EDC4-B2C4-87B668432366}"/>
              </a:ext>
            </a:extLst>
          </p:cNvPr>
          <p:cNvGrpSpPr/>
          <p:nvPr/>
        </p:nvGrpSpPr>
        <p:grpSpPr>
          <a:xfrm>
            <a:off x="934158" y="682915"/>
            <a:ext cx="1610012" cy="2970817"/>
            <a:chOff x="177858" y="904263"/>
            <a:chExt cx="2143606" cy="3955414"/>
          </a:xfrm>
        </p:grpSpPr>
        <p:sp>
          <p:nvSpPr>
            <p:cNvPr id="76" name="ZoneTexte 75">
              <a:extLst>
                <a:ext uri="{FF2B5EF4-FFF2-40B4-BE49-F238E27FC236}">
                  <a16:creationId xmlns:a16="http://schemas.microsoft.com/office/drawing/2014/main" id="{E7F2D6BB-D02A-6D30-9162-9920B98D47C9}"/>
                </a:ext>
              </a:extLst>
            </p:cNvPr>
            <p:cNvSpPr txBox="1"/>
            <p:nvPr/>
          </p:nvSpPr>
          <p:spPr>
            <a:xfrm>
              <a:off x="781398" y="1068696"/>
              <a:ext cx="1540066" cy="431892"/>
            </a:xfrm>
            <a:prstGeom prst="rect">
              <a:avLst/>
            </a:prstGeom>
            <a:noFill/>
          </p:spPr>
          <p:txBody>
            <a:bodyPr wrap="square" rtlCol="0">
              <a:spAutoFit/>
            </a:bodyPr>
            <a:lstStyle/>
            <a:p>
              <a:pPr>
                <a:lnSpc>
                  <a:spcPts val="900"/>
                </a:lnSpc>
              </a:pPr>
              <a:r>
                <a:rPr lang="fr-FR" sz="900" b="1" dirty="0">
                  <a:solidFill>
                    <a:srgbClr val="FF0000"/>
                  </a:solidFill>
                  <a:latin typeface="Source Sans Pro" panose="020B0503030403020204" pitchFamily="34" charset="77"/>
                </a:rPr>
                <a:t>PARTENARIATS CLÉS</a:t>
              </a:r>
            </a:p>
          </p:txBody>
        </p:sp>
        <p:sp>
          <p:nvSpPr>
            <p:cNvPr id="77" name="Rectangle 76">
              <a:extLst>
                <a:ext uri="{FF2B5EF4-FFF2-40B4-BE49-F238E27FC236}">
                  <a16:creationId xmlns:a16="http://schemas.microsoft.com/office/drawing/2014/main" id="{258ABEB4-F562-30C8-DC43-70C30D652841}"/>
                </a:ext>
              </a:extLst>
            </p:cNvPr>
            <p:cNvSpPr/>
            <p:nvPr/>
          </p:nvSpPr>
          <p:spPr>
            <a:xfrm>
              <a:off x="177858" y="904263"/>
              <a:ext cx="1908033" cy="3955414"/>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8" name="Image 77">
              <a:extLst>
                <a:ext uri="{FF2B5EF4-FFF2-40B4-BE49-F238E27FC236}">
                  <a16:creationId xmlns:a16="http://schemas.microsoft.com/office/drawing/2014/main" id="{BC4B4D6D-5EC5-D819-6E46-B51B2AE5DCFE}"/>
                </a:ext>
              </a:extLst>
            </p:cNvPr>
            <p:cNvPicPr>
              <a:picLocks noChangeAspect="1"/>
            </p:cNvPicPr>
            <p:nvPr/>
          </p:nvPicPr>
          <p:blipFill>
            <a:blip r:embed="rId2"/>
            <a:stretch>
              <a:fillRect/>
            </a:stretch>
          </p:blipFill>
          <p:spPr>
            <a:xfrm>
              <a:off x="262392" y="1088638"/>
              <a:ext cx="534660" cy="365502"/>
            </a:xfrm>
            <a:prstGeom prst="rect">
              <a:avLst/>
            </a:prstGeom>
          </p:spPr>
        </p:pic>
      </p:grpSp>
      <p:grpSp>
        <p:nvGrpSpPr>
          <p:cNvPr id="44" name="Groupe 43">
            <a:extLst>
              <a:ext uri="{FF2B5EF4-FFF2-40B4-BE49-F238E27FC236}">
                <a16:creationId xmlns:a16="http://schemas.microsoft.com/office/drawing/2014/main" id="{641A5BA5-80A3-18D4-1AAB-1A8C00E97A39}"/>
              </a:ext>
            </a:extLst>
          </p:cNvPr>
          <p:cNvGrpSpPr/>
          <p:nvPr/>
        </p:nvGrpSpPr>
        <p:grpSpPr>
          <a:xfrm>
            <a:off x="2365133" y="682916"/>
            <a:ext cx="1419408" cy="1538098"/>
            <a:chOff x="2081803" y="904262"/>
            <a:chExt cx="1889832" cy="2047859"/>
          </a:xfrm>
        </p:grpSpPr>
        <p:sp>
          <p:nvSpPr>
            <p:cNvPr id="73" name="ZoneTexte 72">
              <a:extLst>
                <a:ext uri="{FF2B5EF4-FFF2-40B4-BE49-F238E27FC236}">
                  <a16:creationId xmlns:a16="http://schemas.microsoft.com/office/drawing/2014/main" id="{E559E55D-E195-95A6-1724-9C57008B486A}"/>
                </a:ext>
              </a:extLst>
            </p:cNvPr>
            <p:cNvSpPr txBox="1"/>
            <p:nvPr/>
          </p:nvSpPr>
          <p:spPr>
            <a:xfrm>
              <a:off x="2750730" y="1068697"/>
              <a:ext cx="1169763" cy="431892"/>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ACTIVITÉS CLÉS</a:t>
              </a:r>
            </a:p>
          </p:txBody>
        </p:sp>
        <p:sp>
          <p:nvSpPr>
            <p:cNvPr id="74" name="Rectangle 73">
              <a:extLst>
                <a:ext uri="{FF2B5EF4-FFF2-40B4-BE49-F238E27FC236}">
                  <a16:creationId xmlns:a16="http://schemas.microsoft.com/office/drawing/2014/main" id="{08763AA9-1D02-55DE-D67E-C8E2CF850C7E}"/>
                </a:ext>
              </a:extLst>
            </p:cNvPr>
            <p:cNvSpPr/>
            <p:nvPr/>
          </p:nvSpPr>
          <p:spPr>
            <a:xfrm>
              <a:off x="2081803" y="904262"/>
              <a:ext cx="1889832" cy="2047859"/>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5" name="Image 74">
              <a:extLst>
                <a:ext uri="{FF2B5EF4-FFF2-40B4-BE49-F238E27FC236}">
                  <a16:creationId xmlns:a16="http://schemas.microsoft.com/office/drawing/2014/main" id="{ED46D735-2385-4BA4-5451-1A8A4448B0ED}"/>
                </a:ext>
              </a:extLst>
            </p:cNvPr>
            <p:cNvPicPr>
              <a:picLocks noChangeAspect="1"/>
            </p:cNvPicPr>
            <p:nvPr/>
          </p:nvPicPr>
          <p:blipFill>
            <a:blip r:embed="rId3"/>
            <a:stretch>
              <a:fillRect/>
            </a:stretch>
          </p:blipFill>
          <p:spPr>
            <a:xfrm>
              <a:off x="2177110" y="1032542"/>
              <a:ext cx="483779" cy="477694"/>
            </a:xfrm>
            <a:prstGeom prst="rect">
              <a:avLst/>
            </a:prstGeom>
          </p:spPr>
        </p:pic>
      </p:grpSp>
      <p:grpSp>
        <p:nvGrpSpPr>
          <p:cNvPr id="45" name="Groupe 44">
            <a:extLst>
              <a:ext uri="{FF2B5EF4-FFF2-40B4-BE49-F238E27FC236}">
                <a16:creationId xmlns:a16="http://schemas.microsoft.com/office/drawing/2014/main" id="{3C201997-AC7F-0B7A-52FD-F7ECF8094F58}"/>
              </a:ext>
            </a:extLst>
          </p:cNvPr>
          <p:cNvGrpSpPr/>
          <p:nvPr/>
        </p:nvGrpSpPr>
        <p:grpSpPr>
          <a:xfrm>
            <a:off x="3792718" y="682917"/>
            <a:ext cx="1448125" cy="2970817"/>
            <a:chOff x="3982522" y="904263"/>
            <a:chExt cx="1928066" cy="3955414"/>
          </a:xfrm>
        </p:grpSpPr>
        <p:sp>
          <p:nvSpPr>
            <p:cNvPr id="70" name="ZoneTexte 69">
              <a:extLst>
                <a:ext uri="{FF2B5EF4-FFF2-40B4-BE49-F238E27FC236}">
                  <a16:creationId xmlns:a16="http://schemas.microsoft.com/office/drawing/2014/main" id="{BCF6A552-5AA7-669C-FC70-5C15C1055A59}"/>
                </a:ext>
              </a:extLst>
            </p:cNvPr>
            <p:cNvSpPr txBox="1"/>
            <p:nvPr/>
          </p:nvSpPr>
          <p:spPr>
            <a:xfrm>
              <a:off x="4485876" y="1031132"/>
              <a:ext cx="1424712" cy="431892"/>
            </a:xfrm>
            <a:prstGeom prst="rect">
              <a:avLst/>
            </a:prstGeom>
            <a:noFill/>
          </p:spPr>
          <p:txBody>
            <a:bodyPr wrap="square" rtlCol="0">
              <a:spAutoFit/>
            </a:bodyPr>
            <a:lstStyle/>
            <a:p>
              <a:pPr>
                <a:lnSpc>
                  <a:spcPts val="900"/>
                </a:lnSpc>
              </a:pPr>
              <a:r>
                <a:rPr lang="fr-FR" sz="900" b="1" dirty="0">
                  <a:solidFill>
                    <a:srgbClr val="FF0000"/>
                  </a:solidFill>
                  <a:latin typeface="Source Sans Pro" panose="020B0503030403020204" pitchFamily="34" charset="77"/>
                </a:rPr>
                <a:t>PROPOSITIONS DE VALEUR</a:t>
              </a:r>
            </a:p>
          </p:txBody>
        </p:sp>
        <p:sp>
          <p:nvSpPr>
            <p:cNvPr id="71" name="Rectangle 70">
              <a:extLst>
                <a:ext uri="{FF2B5EF4-FFF2-40B4-BE49-F238E27FC236}">
                  <a16:creationId xmlns:a16="http://schemas.microsoft.com/office/drawing/2014/main" id="{7C4E21B6-BBF7-4E67-5D27-4F0FB5A6842E}"/>
                </a:ext>
              </a:extLst>
            </p:cNvPr>
            <p:cNvSpPr/>
            <p:nvPr/>
          </p:nvSpPr>
          <p:spPr>
            <a:xfrm>
              <a:off x="3982522" y="904263"/>
              <a:ext cx="1889832" cy="3955414"/>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2" name="Image 71">
              <a:extLst>
                <a:ext uri="{FF2B5EF4-FFF2-40B4-BE49-F238E27FC236}">
                  <a16:creationId xmlns:a16="http://schemas.microsoft.com/office/drawing/2014/main" id="{8FCEAE5B-3129-6B94-616A-830FF55277EF}"/>
                </a:ext>
              </a:extLst>
            </p:cNvPr>
            <p:cNvPicPr>
              <a:picLocks noChangeAspect="1"/>
            </p:cNvPicPr>
            <p:nvPr/>
          </p:nvPicPr>
          <p:blipFill>
            <a:blip r:embed="rId4"/>
            <a:stretch>
              <a:fillRect/>
            </a:stretch>
          </p:blipFill>
          <p:spPr>
            <a:xfrm>
              <a:off x="4120181" y="975034"/>
              <a:ext cx="424919" cy="535202"/>
            </a:xfrm>
            <a:prstGeom prst="rect">
              <a:avLst/>
            </a:prstGeom>
          </p:spPr>
        </p:pic>
      </p:grpSp>
      <p:grpSp>
        <p:nvGrpSpPr>
          <p:cNvPr id="46" name="Groupe 45">
            <a:extLst>
              <a:ext uri="{FF2B5EF4-FFF2-40B4-BE49-F238E27FC236}">
                <a16:creationId xmlns:a16="http://schemas.microsoft.com/office/drawing/2014/main" id="{A78C1624-C5B8-0014-0281-D619DFFECCF0}"/>
              </a:ext>
            </a:extLst>
          </p:cNvPr>
          <p:cNvGrpSpPr/>
          <p:nvPr/>
        </p:nvGrpSpPr>
        <p:grpSpPr>
          <a:xfrm>
            <a:off x="5210164" y="682916"/>
            <a:ext cx="1595709" cy="1538098"/>
            <a:chOff x="5869742" y="904262"/>
            <a:chExt cx="2124564" cy="2047859"/>
          </a:xfrm>
        </p:grpSpPr>
        <p:sp>
          <p:nvSpPr>
            <p:cNvPr id="67" name="ZoneTexte 66">
              <a:extLst>
                <a:ext uri="{FF2B5EF4-FFF2-40B4-BE49-F238E27FC236}">
                  <a16:creationId xmlns:a16="http://schemas.microsoft.com/office/drawing/2014/main" id="{BE7FC96F-98BC-7DDA-437F-DD29DC18EFFB}"/>
                </a:ext>
              </a:extLst>
            </p:cNvPr>
            <p:cNvSpPr txBox="1"/>
            <p:nvPr/>
          </p:nvSpPr>
          <p:spPr>
            <a:xfrm>
              <a:off x="6387674" y="1068697"/>
              <a:ext cx="1606632" cy="278225"/>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COMMUNICATION</a:t>
              </a:r>
            </a:p>
          </p:txBody>
        </p:sp>
        <p:sp>
          <p:nvSpPr>
            <p:cNvPr id="68" name="Rectangle 67">
              <a:extLst>
                <a:ext uri="{FF2B5EF4-FFF2-40B4-BE49-F238E27FC236}">
                  <a16:creationId xmlns:a16="http://schemas.microsoft.com/office/drawing/2014/main" id="{C4E77116-9DEB-6843-FFBB-1AED6E8403E9}"/>
                </a:ext>
              </a:extLst>
            </p:cNvPr>
            <p:cNvSpPr/>
            <p:nvPr/>
          </p:nvSpPr>
          <p:spPr>
            <a:xfrm>
              <a:off x="5869742" y="904262"/>
              <a:ext cx="1913606" cy="2047859"/>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9" name="Image 68">
              <a:extLst>
                <a:ext uri="{FF2B5EF4-FFF2-40B4-BE49-F238E27FC236}">
                  <a16:creationId xmlns:a16="http://schemas.microsoft.com/office/drawing/2014/main" id="{EE15F291-740C-9710-09BC-A329913AA691}"/>
                </a:ext>
              </a:extLst>
            </p:cNvPr>
            <p:cNvPicPr>
              <a:picLocks noChangeAspect="1"/>
            </p:cNvPicPr>
            <p:nvPr/>
          </p:nvPicPr>
          <p:blipFill>
            <a:blip r:embed="rId5"/>
            <a:stretch>
              <a:fillRect/>
            </a:stretch>
          </p:blipFill>
          <p:spPr>
            <a:xfrm>
              <a:off x="5952430" y="1077368"/>
              <a:ext cx="514550" cy="450231"/>
            </a:xfrm>
            <a:prstGeom prst="rect">
              <a:avLst/>
            </a:prstGeom>
          </p:spPr>
        </p:pic>
      </p:grpSp>
      <p:grpSp>
        <p:nvGrpSpPr>
          <p:cNvPr id="47" name="Groupe 46">
            <a:extLst>
              <a:ext uri="{FF2B5EF4-FFF2-40B4-BE49-F238E27FC236}">
                <a16:creationId xmlns:a16="http://schemas.microsoft.com/office/drawing/2014/main" id="{B21A3873-0B51-C891-1860-EFFCA66DCA11}"/>
              </a:ext>
            </a:extLst>
          </p:cNvPr>
          <p:cNvGrpSpPr/>
          <p:nvPr/>
        </p:nvGrpSpPr>
        <p:grpSpPr>
          <a:xfrm>
            <a:off x="6655605" y="682917"/>
            <a:ext cx="1556168" cy="2970817"/>
            <a:chOff x="7794234" y="904263"/>
            <a:chExt cx="2071917" cy="3955414"/>
          </a:xfrm>
        </p:grpSpPr>
        <p:sp>
          <p:nvSpPr>
            <p:cNvPr id="64" name="ZoneTexte 63">
              <a:extLst>
                <a:ext uri="{FF2B5EF4-FFF2-40B4-BE49-F238E27FC236}">
                  <a16:creationId xmlns:a16="http://schemas.microsoft.com/office/drawing/2014/main" id="{8EC9A3EA-AB7F-0619-B828-3E40A8E893B3}"/>
                </a:ext>
              </a:extLst>
            </p:cNvPr>
            <p:cNvSpPr txBox="1"/>
            <p:nvPr/>
          </p:nvSpPr>
          <p:spPr>
            <a:xfrm>
              <a:off x="8397091" y="1068696"/>
              <a:ext cx="1469060" cy="431892"/>
            </a:xfrm>
            <a:prstGeom prst="rect">
              <a:avLst/>
            </a:prstGeom>
            <a:noFill/>
          </p:spPr>
          <p:txBody>
            <a:bodyPr wrap="square" rtlCol="0">
              <a:spAutoFit/>
            </a:bodyPr>
            <a:lstStyle/>
            <a:p>
              <a:pPr>
                <a:lnSpc>
                  <a:spcPts val="900"/>
                </a:lnSpc>
              </a:pPr>
              <a:r>
                <a:rPr lang="fr-FR" sz="900" b="1" dirty="0">
                  <a:solidFill>
                    <a:srgbClr val="FF0000"/>
                  </a:solidFill>
                  <a:latin typeface="Source Sans Pro" panose="020B0503030403020204" pitchFamily="34" charset="77"/>
                </a:rPr>
                <a:t>CIBLES</a:t>
              </a:r>
            </a:p>
            <a:p>
              <a:pPr>
                <a:lnSpc>
                  <a:spcPts val="900"/>
                </a:lnSpc>
              </a:pPr>
              <a:r>
                <a:rPr lang="fr-FR" sz="900" b="1" dirty="0">
                  <a:solidFill>
                    <a:srgbClr val="FF0000"/>
                  </a:solidFill>
                  <a:latin typeface="Source Sans Pro" panose="020B0503030403020204" pitchFamily="34" charset="77"/>
                </a:rPr>
                <a:t>SEGMENTS</a:t>
              </a:r>
            </a:p>
          </p:txBody>
        </p:sp>
        <p:sp>
          <p:nvSpPr>
            <p:cNvPr id="65" name="Rectangle 64">
              <a:extLst>
                <a:ext uri="{FF2B5EF4-FFF2-40B4-BE49-F238E27FC236}">
                  <a16:creationId xmlns:a16="http://schemas.microsoft.com/office/drawing/2014/main" id="{37D93653-1FDA-6B6F-801C-73729FDA03F5}"/>
                </a:ext>
              </a:extLst>
            </p:cNvPr>
            <p:cNvSpPr/>
            <p:nvPr/>
          </p:nvSpPr>
          <p:spPr>
            <a:xfrm>
              <a:off x="7794234" y="904263"/>
              <a:ext cx="1936250" cy="3955414"/>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Image 65">
              <a:extLst>
                <a:ext uri="{FF2B5EF4-FFF2-40B4-BE49-F238E27FC236}">
                  <a16:creationId xmlns:a16="http://schemas.microsoft.com/office/drawing/2014/main" id="{B540ED35-F395-3AE1-684C-3E0DD1B05F0A}"/>
                </a:ext>
              </a:extLst>
            </p:cNvPr>
            <p:cNvPicPr>
              <a:picLocks noChangeAspect="1"/>
            </p:cNvPicPr>
            <p:nvPr/>
          </p:nvPicPr>
          <p:blipFill>
            <a:blip r:embed="rId6"/>
            <a:stretch>
              <a:fillRect/>
            </a:stretch>
          </p:blipFill>
          <p:spPr>
            <a:xfrm>
              <a:off x="7920651" y="1046955"/>
              <a:ext cx="446220" cy="511055"/>
            </a:xfrm>
            <a:prstGeom prst="rect">
              <a:avLst/>
            </a:prstGeom>
          </p:spPr>
        </p:pic>
      </p:grpSp>
      <p:grpSp>
        <p:nvGrpSpPr>
          <p:cNvPr id="48" name="Groupe 47">
            <a:extLst>
              <a:ext uri="{FF2B5EF4-FFF2-40B4-BE49-F238E27FC236}">
                <a16:creationId xmlns:a16="http://schemas.microsoft.com/office/drawing/2014/main" id="{4D7A629A-0F96-5120-8FD0-C30783391E58}"/>
              </a:ext>
            </a:extLst>
          </p:cNvPr>
          <p:cNvGrpSpPr/>
          <p:nvPr/>
        </p:nvGrpSpPr>
        <p:grpSpPr>
          <a:xfrm>
            <a:off x="932227" y="3653733"/>
            <a:ext cx="3589394" cy="1243735"/>
            <a:chOff x="173999" y="4859676"/>
            <a:chExt cx="4779000" cy="1655937"/>
          </a:xfrm>
        </p:grpSpPr>
        <p:sp>
          <p:nvSpPr>
            <p:cNvPr id="61" name="ZoneTexte 60">
              <a:extLst>
                <a:ext uri="{FF2B5EF4-FFF2-40B4-BE49-F238E27FC236}">
                  <a16:creationId xmlns:a16="http://schemas.microsoft.com/office/drawing/2014/main" id="{C0E49638-3635-AB05-9CEF-3A02BB3DC040}"/>
                </a:ext>
              </a:extLst>
            </p:cNvPr>
            <p:cNvSpPr txBox="1"/>
            <p:nvPr/>
          </p:nvSpPr>
          <p:spPr>
            <a:xfrm>
              <a:off x="851419" y="4992517"/>
              <a:ext cx="2000946" cy="278225"/>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COÛTS</a:t>
              </a:r>
            </a:p>
          </p:txBody>
        </p:sp>
        <p:sp>
          <p:nvSpPr>
            <p:cNvPr id="62" name="Rectangle 61">
              <a:extLst>
                <a:ext uri="{FF2B5EF4-FFF2-40B4-BE49-F238E27FC236}">
                  <a16:creationId xmlns:a16="http://schemas.microsoft.com/office/drawing/2014/main" id="{E4CB2267-C308-4497-D4DB-04AC3DE10A93}"/>
                </a:ext>
              </a:extLst>
            </p:cNvPr>
            <p:cNvSpPr/>
            <p:nvPr/>
          </p:nvSpPr>
          <p:spPr>
            <a:xfrm rot="5400000">
              <a:off x="1735530" y="3298145"/>
              <a:ext cx="1655937" cy="4779000"/>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3" name="Image 62">
              <a:extLst>
                <a:ext uri="{FF2B5EF4-FFF2-40B4-BE49-F238E27FC236}">
                  <a16:creationId xmlns:a16="http://schemas.microsoft.com/office/drawing/2014/main" id="{E7DF4231-0D2B-2248-E4B5-9486E60F5981}"/>
                </a:ext>
              </a:extLst>
            </p:cNvPr>
            <p:cNvPicPr>
              <a:picLocks noChangeAspect="1"/>
            </p:cNvPicPr>
            <p:nvPr/>
          </p:nvPicPr>
          <p:blipFill>
            <a:blip r:embed="rId7"/>
            <a:stretch>
              <a:fillRect/>
            </a:stretch>
          </p:blipFill>
          <p:spPr>
            <a:xfrm>
              <a:off x="344315" y="4947328"/>
              <a:ext cx="452737" cy="476104"/>
            </a:xfrm>
            <a:prstGeom prst="rect">
              <a:avLst/>
            </a:prstGeom>
          </p:spPr>
        </p:pic>
      </p:grpSp>
      <p:grpSp>
        <p:nvGrpSpPr>
          <p:cNvPr id="49" name="Groupe 48">
            <a:extLst>
              <a:ext uri="{FF2B5EF4-FFF2-40B4-BE49-F238E27FC236}">
                <a16:creationId xmlns:a16="http://schemas.microsoft.com/office/drawing/2014/main" id="{2E9A8970-20E5-3AB8-0568-4F20D529A302}"/>
              </a:ext>
            </a:extLst>
          </p:cNvPr>
          <p:cNvGrpSpPr/>
          <p:nvPr/>
        </p:nvGrpSpPr>
        <p:grpSpPr>
          <a:xfrm>
            <a:off x="2365133" y="2218535"/>
            <a:ext cx="1419408" cy="1435199"/>
            <a:chOff x="2081803" y="2948820"/>
            <a:chExt cx="1889832" cy="1910857"/>
          </a:xfrm>
        </p:grpSpPr>
        <p:sp>
          <p:nvSpPr>
            <p:cNvPr id="58" name="ZoneTexte 57">
              <a:extLst>
                <a:ext uri="{FF2B5EF4-FFF2-40B4-BE49-F238E27FC236}">
                  <a16:creationId xmlns:a16="http://schemas.microsoft.com/office/drawing/2014/main" id="{292CB6FE-81F1-E50C-D93E-E908A166CD9B}"/>
                </a:ext>
              </a:extLst>
            </p:cNvPr>
            <p:cNvSpPr txBox="1"/>
            <p:nvPr/>
          </p:nvSpPr>
          <p:spPr>
            <a:xfrm>
              <a:off x="2709488" y="3084961"/>
              <a:ext cx="1252247" cy="431892"/>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RESSOURCES CLÉS</a:t>
              </a:r>
            </a:p>
          </p:txBody>
        </p:sp>
        <p:sp>
          <p:nvSpPr>
            <p:cNvPr id="59" name="Rectangle 58">
              <a:extLst>
                <a:ext uri="{FF2B5EF4-FFF2-40B4-BE49-F238E27FC236}">
                  <a16:creationId xmlns:a16="http://schemas.microsoft.com/office/drawing/2014/main" id="{5CB194D0-3F17-A129-4E22-4452DE12D756}"/>
                </a:ext>
              </a:extLst>
            </p:cNvPr>
            <p:cNvSpPr/>
            <p:nvPr/>
          </p:nvSpPr>
          <p:spPr>
            <a:xfrm>
              <a:off x="2081803" y="2948820"/>
              <a:ext cx="1889832" cy="1910857"/>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0" name="Image 59">
              <a:extLst>
                <a:ext uri="{FF2B5EF4-FFF2-40B4-BE49-F238E27FC236}">
                  <a16:creationId xmlns:a16="http://schemas.microsoft.com/office/drawing/2014/main" id="{B93796BD-9945-0A4F-0165-21E72BCEC506}"/>
                </a:ext>
              </a:extLst>
            </p:cNvPr>
            <p:cNvPicPr>
              <a:picLocks noChangeAspect="1"/>
            </p:cNvPicPr>
            <p:nvPr/>
          </p:nvPicPr>
          <p:blipFill>
            <a:blip r:embed="rId8"/>
            <a:stretch>
              <a:fillRect/>
            </a:stretch>
          </p:blipFill>
          <p:spPr>
            <a:xfrm>
              <a:off x="2168951" y="3070494"/>
              <a:ext cx="519375" cy="519375"/>
            </a:xfrm>
            <a:prstGeom prst="rect">
              <a:avLst/>
            </a:prstGeom>
          </p:spPr>
        </p:pic>
      </p:grpSp>
      <p:grpSp>
        <p:nvGrpSpPr>
          <p:cNvPr id="50" name="Groupe 49">
            <a:extLst>
              <a:ext uri="{FF2B5EF4-FFF2-40B4-BE49-F238E27FC236}">
                <a16:creationId xmlns:a16="http://schemas.microsoft.com/office/drawing/2014/main" id="{23CEA3D5-F65C-DBC0-58C7-383DA3843AC9}"/>
              </a:ext>
            </a:extLst>
          </p:cNvPr>
          <p:cNvGrpSpPr/>
          <p:nvPr/>
        </p:nvGrpSpPr>
        <p:grpSpPr>
          <a:xfrm>
            <a:off x="4520483" y="3653734"/>
            <a:ext cx="3589394" cy="1243735"/>
            <a:chOff x="4951484" y="4859677"/>
            <a:chExt cx="4779000" cy="1655937"/>
          </a:xfrm>
        </p:grpSpPr>
        <p:sp>
          <p:nvSpPr>
            <p:cNvPr id="55" name="ZoneTexte 54">
              <a:extLst>
                <a:ext uri="{FF2B5EF4-FFF2-40B4-BE49-F238E27FC236}">
                  <a16:creationId xmlns:a16="http://schemas.microsoft.com/office/drawing/2014/main" id="{CB33E7F0-6797-94B2-528F-5E623A63E77D}"/>
                </a:ext>
              </a:extLst>
            </p:cNvPr>
            <p:cNvSpPr txBox="1"/>
            <p:nvPr/>
          </p:nvSpPr>
          <p:spPr>
            <a:xfrm>
              <a:off x="5532213" y="4992393"/>
              <a:ext cx="1846296" cy="278225"/>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REVENUS</a:t>
              </a:r>
            </a:p>
          </p:txBody>
        </p:sp>
        <p:sp>
          <p:nvSpPr>
            <p:cNvPr id="56" name="Rectangle 55">
              <a:extLst>
                <a:ext uri="{FF2B5EF4-FFF2-40B4-BE49-F238E27FC236}">
                  <a16:creationId xmlns:a16="http://schemas.microsoft.com/office/drawing/2014/main" id="{9161E5A9-419D-A567-A82C-3317D8B6A3C0}"/>
                </a:ext>
              </a:extLst>
            </p:cNvPr>
            <p:cNvSpPr/>
            <p:nvPr/>
          </p:nvSpPr>
          <p:spPr>
            <a:xfrm rot="5400000">
              <a:off x="6513015" y="3298146"/>
              <a:ext cx="1655937" cy="4779000"/>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7" name="Image 56">
              <a:extLst>
                <a:ext uri="{FF2B5EF4-FFF2-40B4-BE49-F238E27FC236}">
                  <a16:creationId xmlns:a16="http://schemas.microsoft.com/office/drawing/2014/main" id="{376C6B3F-2B88-25D7-6B43-F30B58837BD5}"/>
                </a:ext>
              </a:extLst>
            </p:cNvPr>
            <p:cNvPicPr>
              <a:picLocks noChangeAspect="1"/>
            </p:cNvPicPr>
            <p:nvPr/>
          </p:nvPicPr>
          <p:blipFill>
            <a:blip r:embed="rId9"/>
            <a:stretch>
              <a:fillRect/>
            </a:stretch>
          </p:blipFill>
          <p:spPr>
            <a:xfrm>
              <a:off x="5044218" y="4930448"/>
              <a:ext cx="442182" cy="407948"/>
            </a:xfrm>
            <a:prstGeom prst="rect">
              <a:avLst/>
            </a:prstGeom>
          </p:spPr>
        </p:pic>
      </p:grpSp>
      <p:grpSp>
        <p:nvGrpSpPr>
          <p:cNvPr id="51" name="Groupe 50">
            <a:extLst>
              <a:ext uri="{FF2B5EF4-FFF2-40B4-BE49-F238E27FC236}">
                <a16:creationId xmlns:a16="http://schemas.microsoft.com/office/drawing/2014/main" id="{5501CE8B-3B18-576F-D6FB-AE5601127D0A}"/>
              </a:ext>
            </a:extLst>
          </p:cNvPr>
          <p:cNvGrpSpPr/>
          <p:nvPr/>
        </p:nvGrpSpPr>
        <p:grpSpPr>
          <a:xfrm>
            <a:off x="5210165" y="2218535"/>
            <a:ext cx="1437264" cy="1437781"/>
            <a:chOff x="5869742" y="2948820"/>
            <a:chExt cx="1913606" cy="1914294"/>
          </a:xfrm>
        </p:grpSpPr>
        <p:sp>
          <p:nvSpPr>
            <p:cNvPr id="52" name="ZoneTexte 51">
              <a:extLst>
                <a:ext uri="{FF2B5EF4-FFF2-40B4-BE49-F238E27FC236}">
                  <a16:creationId xmlns:a16="http://schemas.microsoft.com/office/drawing/2014/main" id="{D3FC8378-2F94-4FF0-6EC2-133D9EC2C26D}"/>
                </a:ext>
              </a:extLst>
            </p:cNvPr>
            <p:cNvSpPr txBox="1"/>
            <p:nvPr/>
          </p:nvSpPr>
          <p:spPr>
            <a:xfrm>
              <a:off x="6467414" y="3126786"/>
              <a:ext cx="1252247" cy="278225"/>
            </a:xfrm>
            <a:prstGeom prst="rect">
              <a:avLst/>
            </a:prstGeom>
            <a:noFill/>
          </p:spPr>
          <p:txBody>
            <a:bodyPr wrap="square" rtlCol="0">
              <a:spAutoFit/>
            </a:bodyPr>
            <a:lstStyle/>
            <a:p>
              <a:pPr>
                <a:lnSpc>
                  <a:spcPts val="900"/>
                </a:lnSpc>
              </a:pPr>
              <a:r>
                <a:rPr lang="fr-FR" sz="900" b="1" dirty="0">
                  <a:latin typeface="Source Sans Pro" panose="020B0503030403020204" pitchFamily="34" charset="77"/>
                </a:rPr>
                <a:t>DISTRIBUTION</a:t>
              </a:r>
            </a:p>
          </p:txBody>
        </p:sp>
        <p:pic>
          <p:nvPicPr>
            <p:cNvPr id="53" name="Image 52">
              <a:extLst>
                <a:ext uri="{FF2B5EF4-FFF2-40B4-BE49-F238E27FC236}">
                  <a16:creationId xmlns:a16="http://schemas.microsoft.com/office/drawing/2014/main" id="{233EC316-7364-9958-66A6-B1EE3D227CE4}"/>
                </a:ext>
              </a:extLst>
            </p:cNvPr>
            <p:cNvPicPr>
              <a:picLocks noChangeAspect="1"/>
            </p:cNvPicPr>
            <p:nvPr/>
          </p:nvPicPr>
          <p:blipFill>
            <a:blip r:embed="rId10"/>
            <a:stretch>
              <a:fillRect/>
            </a:stretch>
          </p:blipFill>
          <p:spPr>
            <a:xfrm>
              <a:off x="6022172" y="3022141"/>
              <a:ext cx="482126" cy="432752"/>
            </a:xfrm>
            <a:prstGeom prst="rect">
              <a:avLst/>
            </a:prstGeom>
          </p:spPr>
        </p:pic>
        <p:sp>
          <p:nvSpPr>
            <p:cNvPr id="54" name="Rectangle 53">
              <a:extLst>
                <a:ext uri="{FF2B5EF4-FFF2-40B4-BE49-F238E27FC236}">
                  <a16:creationId xmlns:a16="http://schemas.microsoft.com/office/drawing/2014/main" id="{754C4517-5DDD-4014-3319-8E1E010D53AD}"/>
                </a:ext>
              </a:extLst>
            </p:cNvPr>
            <p:cNvSpPr/>
            <p:nvPr/>
          </p:nvSpPr>
          <p:spPr>
            <a:xfrm>
              <a:off x="5869742" y="2948820"/>
              <a:ext cx="1913606" cy="1914294"/>
            </a:xfrm>
            <a:prstGeom prst="rect">
              <a:avLst/>
            </a:prstGeom>
            <a:noFill/>
            <a:ln w="12700">
              <a:solidFill>
                <a:srgbClr val="9ED4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id="{CFA1AC85-BDBE-93BC-BEBF-580F7F529595}"/>
              </a:ext>
            </a:extLst>
          </p:cNvPr>
          <p:cNvSpPr txBox="1"/>
          <p:nvPr/>
        </p:nvSpPr>
        <p:spPr>
          <a:xfrm>
            <a:off x="948796" y="1269282"/>
            <a:ext cx="1408619" cy="2244140"/>
          </a:xfrm>
          <a:prstGeom prst="rect">
            <a:avLst/>
          </a:prstGeom>
          <a:noFill/>
        </p:spPr>
        <p:txBody>
          <a:bodyPr wrap="square" rtlCol="0">
            <a:spAutoFit/>
          </a:bodyPr>
          <a:lstStyle/>
          <a:p>
            <a:pPr>
              <a:lnSpc>
                <a:spcPts val="1300"/>
              </a:lnSpc>
            </a:pPr>
            <a:r>
              <a:rPr lang="fr-FR" sz="900" dirty="0"/>
              <a:t>• CNRS – UCA</a:t>
            </a:r>
          </a:p>
          <a:p>
            <a:pPr>
              <a:lnSpc>
                <a:spcPts val="1300"/>
              </a:lnSpc>
            </a:pPr>
            <a:r>
              <a:rPr lang="fr-FR" sz="900" dirty="0"/>
              <a:t>• Transport / RATP /SNCF / STABUS /SMTP</a:t>
            </a:r>
          </a:p>
          <a:p>
            <a:pPr>
              <a:lnSpc>
                <a:spcPts val="1300"/>
              </a:lnSpc>
            </a:pPr>
            <a:r>
              <a:rPr lang="fr-FR" sz="900" dirty="0"/>
              <a:t>• MICHELIN </a:t>
            </a:r>
          </a:p>
          <a:p>
            <a:pPr>
              <a:lnSpc>
                <a:spcPts val="1300"/>
              </a:lnSpc>
            </a:pPr>
            <a:r>
              <a:rPr lang="fr-FR" sz="900" dirty="0"/>
              <a:t>• Entreprise RSE</a:t>
            </a:r>
          </a:p>
          <a:p>
            <a:pPr>
              <a:lnSpc>
                <a:spcPts val="1300"/>
              </a:lnSpc>
            </a:pPr>
            <a:r>
              <a:rPr lang="fr-FR" sz="900" dirty="0"/>
              <a:t>• PÔLE EMPLOI</a:t>
            </a:r>
          </a:p>
          <a:p>
            <a:pPr>
              <a:lnSpc>
                <a:spcPts val="1300"/>
              </a:lnSpc>
            </a:pPr>
            <a:r>
              <a:rPr lang="fr-FR" sz="900" dirty="0"/>
              <a:t>• Assureur</a:t>
            </a:r>
          </a:p>
          <a:p>
            <a:pPr>
              <a:lnSpc>
                <a:spcPts val="1300"/>
              </a:lnSpc>
            </a:pPr>
            <a:r>
              <a:rPr lang="fr-FR" sz="900" dirty="0"/>
              <a:t>• FFC</a:t>
            </a:r>
          </a:p>
          <a:p>
            <a:pPr>
              <a:lnSpc>
                <a:spcPts val="1300"/>
              </a:lnSpc>
            </a:pPr>
            <a:r>
              <a:rPr lang="fr-FR" sz="900" dirty="0"/>
              <a:t>• Équipementier …</a:t>
            </a:r>
          </a:p>
          <a:p>
            <a:pPr>
              <a:lnSpc>
                <a:spcPts val="1300"/>
              </a:lnSpc>
            </a:pPr>
            <a:r>
              <a:rPr lang="fr-FR" sz="900" dirty="0"/>
              <a:t>• Communauté </a:t>
            </a:r>
          </a:p>
          <a:p>
            <a:pPr>
              <a:lnSpc>
                <a:spcPts val="1300"/>
              </a:lnSpc>
            </a:pPr>
            <a:r>
              <a:rPr lang="fr-FR" sz="900" dirty="0"/>
              <a:t>de </a:t>
            </a:r>
            <a:r>
              <a:rPr lang="fr-FR" sz="900" dirty="0" err="1"/>
              <a:t>Dév</a:t>
            </a:r>
            <a:r>
              <a:rPr lang="fr-FR" sz="900" dirty="0"/>
              <a:t> : QUADRANS,</a:t>
            </a:r>
          </a:p>
          <a:p>
            <a:pPr>
              <a:lnSpc>
                <a:spcPts val="1300"/>
              </a:lnSpc>
            </a:pPr>
            <a:r>
              <a:rPr lang="fr-FR" sz="900" dirty="0" err="1"/>
              <a:t>Tezos</a:t>
            </a:r>
            <a:r>
              <a:rPr lang="fr-FR" sz="900" dirty="0"/>
              <a:t> … </a:t>
            </a:r>
          </a:p>
        </p:txBody>
      </p:sp>
      <p:sp>
        <p:nvSpPr>
          <p:cNvPr id="79" name="ZoneTexte 78">
            <a:extLst>
              <a:ext uri="{FF2B5EF4-FFF2-40B4-BE49-F238E27FC236}">
                <a16:creationId xmlns:a16="http://schemas.microsoft.com/office/drawing/2014/main" id="{22D3FF0A-DCD9-F019-2BD1-50F765BC0EB0}"/>
              </a:ext>
            </a:extLst>
          </p:cNvPr>
          <p:cNvSpPr txBox="1"/>
          <p:nvPr/>
        </p:nvSpPr>
        <p:spPr>
          <a:xfrm>
            <a:off x="2356955" y="1205215"/>
            <a:ext cx="1433079" cy="910442"/>
          </a:xfrm>
          <a:prstGeom prst="rect">
            <a:avLst/>
          </a:prstGeom>
          <a:noFill/>
        </p:spPr>
        <p:txBody>
          <a:bodyPr wrap="square" rtlCol="0">
            <a:spAutoFit/>
          </a:bodyPr>
          <a:lstStyle/>
          <a:p>
            <a:pPr>
              <a:lnSpc>
                <a:spcPts val="1300"/>
              </a:lnSpc>
            </a:pPr>
            <a:r>
              <a:rPr lang="fr-FR" sz="900" dirty="0"/>
              <a:t>• Protocole + maintenance</a:t>
            </a:r>
          </a:p>
          <a:p>
            <a:pPr>
              <a:lnSpc>
                <a:spcPts val="1300"/>
              </a:lnSpc>
            </a:pPr>
            <a:r>
              <a:rPr lang="fr-FR" sz="900" dirty="0"/>
              <a:t>• VRP</a:t>
            </a:r>
          </a:p>
          <a:p>
            <a:pPr>
              <a:lnSpc>
                <a:spcPts val="1300"/>
              </a:lnSpc>
            </a:pPr>
            <a:r>
              <a:rPr lang="fr-FR" sz="900" dirty="0"/>
              <a:t>• Appli mobile</a:t>
            </a:r>
          </a:p>
          <a:p>
            <a:pPr>
              <a:lnSpc>
                <a:spcPts val="1300"/>
              </a:lnSpc>
            </a:pPr>
            <a:r>
              <a:rPr lang="fr-FR" sz="900" dirty="0"/>
              <a:t>• Site web</a:t>
            </a:r>
          </a:p>
        </p:txBody>
      </p:sp>
      <p:sp>
        <p:nvSpPr>
          <p:cNvPr id="80" name="ZoneTexte 79">
            <a:extLst>
              <a:ext uri="{FF2B5EF4-FFF2-40B4-BE49-F238E27FC236}">
                <a16:creationId xmlns:a16="http://schemas.microsoft.com/office/drawing/2014/main" id="{660317AD-3916-36D2-0760-1C1803A268B5}"/>
              </a:ext>
            </a:extLst>
          </p:cNvPr>
          <p:cNvSpPr txBox="1"/>
          <p:nvPr/>
        </p:nvSpPr>
        <p:spPr>
          <a:xfrm>
            <a:off x="2312379" y="2719508"/>
            <a:ext cx="1389174" cy="910442"/>
          </a:xfrm>
          <a:prstGeom prst="rect">
            <a:avLst/>
          </a:prstGeom>
          <a:noFill/>
        </p:spPr>
        <p:txBody>
          <a:bodyPr wrap="square" rtlCol="0">
            <a:spAutoFit/>
          </a:bodyPr>
          <a:lstStyle/>
          <a:p>
            <a:pPr>
              <a:lnSpc>
                <a:spcPts val="1300"/>
              </a:lnSpc>
            </a:pPr>
            <a:r>
              <a:rPr lang="fr-FR" sz="900" dirty="0"/>
              <a:t>• Pers. </a:t>
            </a:r>
            <a:r>
              <a:rPr lang="fr-FR" sz="900" dirty="0" err="1"/>
              <a:t>Dév</a:t>
            </a:r>
            <a:r>
              <a:rPr lang="fr-FR" sz="900" dirty="0"/>
              <a:t> + Recherche</a:t>
            </a:r>
          </a:p>
          <a:p>
            <a:pPr>
              <a:lnSpc>
                <a:spcPts val="1300"/>
              </a:lnSpc>
            </a:pPr>
            <a:r>
              <a:rPr lang="fr-FR" sz="900" dirty="0"/>
              <a:t>• Pers. Support</a:t>
            </a:r>
          </a:p>
          <a:p>
            <a:pPr>
              <a:lnSpc>
                <a:spcPts val="1300"/>
              </a:lnSpc>
            </a:pPr>
            <a:r>
              <a:rPr lang="fr-FR" sz="900" dirty="0"/>
              <a:t>•Serveurs + </a:t>
            </a:r>
            <a:r>
              <a:rPr lang="fr-FR" sz="900" dirty="0">
                <a:solidFill>
                  <a:srgbClr val="FF735C"/>
                </a:solidFill>
              </a:rPr>
              <a:t>Co-développement  </a:t>
            </a:r>
          </a:p>
        </p:txBody>
      </p:sp>
      <p:sp>
        <p:nvSpPr>
          <p:cNvPr id="81" name="ZoneTexte 80">
            <a:extLst>
              <a:ext uri="{FF2B5EF4-FFF2-40B4-BE49-F238E27FC236}">
                <a16:creationId xmlns:a16="http://schemas.microsoft.com/office/drawing/2014/main" id="{68F065B5-4E1D-D2B4-515B-E93625722A92}"/>
              </a:ext>
            </a:extLst>
          </p:cNvPr>
          <p:cNvSpPr txBox="1"/>
          <p:nvPr/>
        </p:nvSpPr>
        <p:spPr>
          <a:xfrm>
            <a:off x="3180689" y="3241732"/>
            <a:ext cx="715421" cy="400110"/>
          </a:xfrm>
          <a:prstGeom prst="rect">
            <a:avLst/>
          </a:prstGeom>
          <a:noFill/>
        </p:spPr>
        <p:txBody>
          <a:bodyPr wrap="square" rtlCol="0">
            <a:spAutoFit/>
          </a:bodyPr>
          <a:lstStyle/>
          <a:p>
            <a:pPr>
              <a:lnSpc>
                <a:spcPts val="800"/>
              </a:lnSpc>
            </a:pPr>
            <a:r>
              <a:rPr lang="fr-FR" sz="800" dirty="0">
                <a:solidFill>
                  <a:srgbClr val="FF735C"/>
                </a:solidFill>
              </a:rPr>
              <a:t>CNRS</a:t>
            </a:r>
          </a:p>
          <a:p>
            <a:pPr>
              <a:lnSpc>
                <a:spcPts val="800"/>
              </a:lnSpc>
            </a:pPr>
            <a:r>
              <a:rPr lang="fr-FR" sz="800" dirty="0">
                <a:solidFill>
                  <a:srgbClr val="FF735C"/>
                </a:solidFill>
              </a:rPr>
              <a:t>MICHELIN</a:t>
            </a:r>
          </a:p>
          <a:p>
            <a:pPr>
              <a:lnSpc>
                <a:spcPts val="800"/>
              </a:lnSpc>
            </a:pPr>
            <a:r>
              <a:rPr lang="fr-FR" sz="800" dirty="0">
                <a:solidFill>
                  <a:srgbClr val="FF735C"/>
                </a:solidFill>
              </a:rPr>
              <a:t>STABUS</a:t>
            </a:r>
          </a:p>
        </p:txBody>
      </p:sp>
      <p:sp>
        <p:nvSpPr>
          <p:cNvPr id="82" name="Parenthèse ouvrante 81">
            <a:extLst>
              <a:ext uri="{FF2B5EF4-FFF2-40B4-BE49-F238E27FC236}">
                <a16:creationId xmlns:a16="http://schemas.microsoft.com/office/drawing/2014/main" id="{39D40E58-8FBB-DD45-2EFF-CAB4FB684C1F}"/>
              </a:ext>
            </a:extLst>
          </p:cNvPr>
          <p:cNvSpPr/>
          <p:nvPr/>
        </p:nvSpPr>
        <p:spPr>
          <a:xfrm>
            <a:off x="3244320" y="3241732"/>
            <a:ext cx="45719" cy="388218"/>
          </a:xfrm>
          <a:prstGeom prst="leftBracket">
            <a:avLst/>
          </a:prstGeom>
          <a:ln>
            <a:solidFill>
              <a:srgbClr val="FF735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ZoneTexte 82">
            <a:extLst>
              <a:ext uri="{FF2B5EF4-FFF2-40B4-BE49-F238E27FC236}">
                <a16:creationId xmlns:a16="http://schemas.microsoft.com/office/drawing/2014/main" id="{36982E22-EF21-EAF3-C8DF-5850D6499095}"/>
              </a:ext>
            </a:extLst>
          </p:cNvPr>
          <p:cNvSpPr txBox="1"/>
          <p:nvPr/>
        </p:nvSpPr>
        <p:spPr>
          <a:xfrm>
            <a:off x="3741670" y="1205215"/>
            <a:ext cx="1482561" cy="2244140"/>
          </a:xfrm>
          <a:prstGeom prst="rect">
            <a:avLst/>
          </a:prstGeom>
          <a:noFill/>
        </p:spPr>
        <p:txBody>
          <a:bodyPr wrap="square" rtlCol="0">
            <a:spAutoFit/>
          </a:bodyPr>
          <a:lstStyle/>
          <a:p>
            <a:pPr>
              <a:lnSpc>
                <a:spcPts val="1300"/>
              </a:lnSpc>
            </a:pPr>
            <a:r>
              <a:rPr lang="fr-FR" sz="900" dirty="0"/>
              <a:t>• Notre </a:t>
            </a:r>
            <a:r>
              <a:rPr lang="fr-FR" sz="900" dirty="0">
                <a:solidFill>
                  <a:srgbClr val="00B050"/>
                </a:solidFill>
              </a:rPr>
              <a:t>MONNAIE</a:t>
            </a:r>
            <a:r>
              <a:rPr lang="fr-FR" sz="900" dirty="0"/>
              <a:t> / services / Produits </a:t>
            </a:r>
            <a:r>
              <a:rPr lang="fr-FR" sz="900" dirty="0">
                <a:solidFill>
                  <a:srgbClr val="00B050"/>
                </a:solidFill>
              </a:rPr>
              <a:t>EMC</a:t>
            </a:r>
          </a:p>
          <a:p>
            <a:pPr>
              <a:lnSpc>
                <a:spcPts val="1300"/>
              </a:lnSpc>
            </a:pPr>
            <a:r>
              <a:rPr lang="fr-FR" sz="900" dirty="0"/>
              <a:t>• Aide </a:t>
            </a:r>
            <a:r>
              <a:rPr lang="fr-FR" sz="900" dirty="0">
                <a:solidFill>
                  <a:srgbClr val="00B050"/>
                </a:solidFill>
              </a:rPr>
              <a:t>salariés</a:t>
            </a:r>
          </a:p>
          <a:p>
            <a:pPr>
              <a:lnSpc>
                <a:spcPts val="1300"/>
              </a:lnSpc>
            </a:pPr>
            <a:r>
              <a:rPr lang="fr-FR" sz="900" dirty="0"/>
              <a:t>• Qui veulent </a:t>
            </a:r>
            <a:r>
              <a:rPr lang="fr-FR" sz="900" dirty="0">
                <a:solidFill>
                  <a:srgbClr val="00B050"/>
                </a:solidFill>
              </a:rPr>
              <a:t>avoir une mobilité Eco responsable</a:t>
            </a:r>
          </a:p>
          <a:p>
            <a:pPr>
              <a:lnSpc>
                <a:spcPts val="1300"/>
              </a:lnSpc>
            </a:pPr>
            <a:r>
              <a:rPr lang="fr-FR" sz="900" dirty="0"/>
              <a:t>• En fournissant </a:t>
            </a:r>
            <a:r>
              <a:rPr lang="fr-FR" sz="900" dirty="0">
                <a:solidFill>
                  <a:srgbClr val="00B050"/>
                </a:solidFill>
              </a:rPr>
              <a:t>certificat sécurisation + </a:t>
            </a:r>
            <a:r>
              <a:rPr lang="fr-FR" sz="900" dirty="0" err="1">
                <a:solidFill>
                  <a:srgbClr val="00B050"/>
                </a:solidFill>
              </a:rPr>
              <a:t>privacy</a:t>
            </a:r>
            <a:r>
              <a:rPr lang="fr-FR" sz="900" dirty="0">
                <a:solidFill>
                  <a:srgbClr val="00B050"/>
                </a:solidFill>
              </a:rPr>
              <a:t> </a:t>
            </a:r>
            <a:r>
              <a:rPr lang="fr-FR" sz="900" dirty="0" err="1">
                <a:solidFill>
                  <a:srgbClr val="00B050"/>
                </a:solidFill>
              </a:rPr>
              <a:t>friendly</a:t>
            </a:r>
            <a:r>
              <a:rPr lang="fr-FR" sz="900" dirty="0">
                <a:solidFill>
                  <a:srgbClr val="00B050"/>
                </a:solidFill>
              </a:rPr>
              <a:t> + rémunération + incitation à dépenser local</a:t>
            </a:r>
          </a:p>
          <a:p>
            <a:pPr>
              <a:lnSpc>
                <a:spcPts val="1300"/>
              </a:lnSpc>
            </a:pPr>
            <a:r>
              <a:rPr lang="fr-FR" sz="900" dirty="0"/>
              <a:t>• Contrairement à DÉCATHLON,WEWARD…</a:t>
            </a:r>
            <a:endParaRPr lang="fr-FR" sz="900" dirty="0">
              <a:solidFill>
                <a:srgbClr val="00B050"/>
              </a:solidFill>
            </a:endParaRPr>
          </a:p>
        </p:txBody>
      </p:sp>
      <p:sp>
        <p:nvSpPr>
          <p:cNvPr id="84" name="ZoneTexte 83">
            <a:extLst>
              <a:ext uri="{FF2B5EF4-FFF2-40B4-BE49-F238E27FC236}">
                <a16:creationId xmlns:a16="http://schemas.microsoft.com/office/drawing/2014/main" id="{051F7A4C-6151-9626-1829-01E6DFD43488}"/>
              </a:ext>
            </a:extLst>
          </p:cNvPr>
          <p:cNvSpPr txBox="1"/>
          <p:nvPr/>
        </p:nvSpPr>
        <p:spPr>
          <a:xfrm>
            <a:off x="5174424" y="1205215"/>
            <a:ext cx="1631449" cy="577017"/>
          </a:xfrm>
          <a:prstGeom prst="rect">
            <a:avLst/>
          </a:prstGeom>
          <a:noFill/>
        </p:spPr>
        <p:txBody>
          <a:bodyPr wrap="square" rtlCol="0">
            <a:spAutoFit/>
          </a:bodyPr>
          <a:lstStyle/>
          <a:p>
            <a:pPr>
              <a:lnSpc>
                <a:spcPts val="1300"/>
              </a:lnSpc>
            </a:pPr>
            <a:r>
              <a:rPr lang="fr-FR" sz="900" dirty="0"/>
              <a:t>• Marketing direct</a:t>
            </a:r>
          </a:p>
          <a:p>
            <a:pPr>
              <a:lnSpc>
                <a:spcPts val="1300"/>
              </a:lnSpc>
            </a:pPr>
            <a:r>
              <a:rPr lang="fr-FR" sz="900" dirty="0"/>
              <a:t>• Réseaux sociaux</a:t>
            </a:r>
          </a:p>
          <a:p>
            <a:pPr>
              <a:lnSpc>
                <a:spcPts val="1300"/>
              </a:lnSpc>
            </a:pPr>
            <a:r>
              <a:rPr lang="fr-FR" sz="900" dirty="0"/>
              <a:t>• Vers cibles + commerçant</a:t>
            </a:r>
            <a:endParaRPr lang="fr-FR" sz="900" dirty="0">
              <a:solidFill>
                <a:srgbClr val="00B050"/>
              </a:solidFill>
            </a:endParaRPr>
          </a:p>
        </p:txBody>
      </p:sp>
      <p:sp>
        <p:nvSpPr>
          <p:cNvPr id="85" name="ZoneTexte 84">
            <a:extLst>
              <a:ext uri="{FF2B5EF4-FFF2-40B4-BE49-F238E27FC236}">
                <a16:creationId xmlns:a16="http://schemas.microsoft.com/office/drawing/2014/main" id="{EE8D71C1-9270-DEC9-8995-6007072BED5C}"/>
              </a:ext>
            </a:extLst>
          </p:cNvPr>
          <p:cNvSpPr txBox="1"/>
          <p:nvPr/>
        </p:nvSpPr>
        <p:spPr>
          <a:xfrm>
            <a:off x="5174424" y="2707860"/>
            <a:ext cx="1482561" cy="410305"/>
          </a:xfrm>
          <a:prstGeom prst="rect">
            <a:avLst/>
          </a:prstGeom>
          <a:noFill/>
        </p:spPr>
        <p:txBody>
          <a:bodyPr wrap="square" rtlCol="0">
            <a:spAutoFit/>
          </a:bodyPr>
          <a:lstStyle/>
          <a:p>
            <a:pPr>
              <a:lnSpc>
                <a:spcPts val="1300"/>
              </a:lnSpc>
            </a:pPr>
            <a:r>
              <a:rPr lang="fr-FR" sz="900" dirty="0"/>
              <a:t>• Appli mobile</a:t>
            </a:r>
          </a:p>
          <a:p>
            <a:pPr>
              <a:lnSpc>
                <a:spcPts val="1300"/>
              </a:lnSpc>
            </a:pPr>
            <a:r>
              <a:rPr lang="fr-FR" sz="900" dirty="0"/>
              <a:t>• Site web</a:t>
            </a:r>
            <a:endParaRPr lang="fr-FR" sz="900" dirty="0">
              <a:solidFill>
                <a:srgbClr val="00B050"/>
              </a:solidFill>
            </a:endParaRPr>
          </a:p>
        </p:txBody>
      </p:sp>
      <p:sp>
        <p:nvSpPr>
          <p:cNvPr id="86" name="ZoneTexte 85">
            <a:extLst>
              <a:ext uri="{FF2B5EF4-FFF2-40B4-BE49-F238E27FC236}">
                <a16:creationId xmlns:a16="http://schemas.microsoft.com/office/drawing/2014/main" id="{1012BAAA-20CF-402B-C40E-A60768B61265}"/>
              </a:ext>
            </a:extLst>
          </p:cNvPr>
          <p:cNvSpPr txBox="1"/>
          <p:nvPr/>
        </p:nvSpPr>
        <p:spPr>
          <a:xfrm>
            <a:off x="6630475" y="1205215"/>
            <a:ext cx="1482561" cy="1577291"/>
          </a:xfrm>
          <a:prstGeom prst="rect">
            <a:avLst/>
          </a:prstGeom>
          <a:noFill/>
        </p:spPr>
        <p:txBody>
          <a:bodyPr wrap="square" rtlCol="0">
            <a:spAutoFit/>
          </a:bodyPr>
          <a:lstStyle/>
          <a:p>
            <a:pPr>
              <a:lnSpc>
                <a:spcPts val="1300"/>
              </a:lnSpc>
            </a:pPr>
            <a:r>
              <a:rPr lang="fr-FR" sz="900" dirty="0"/>
              <a:t>• Salariés à Vélo</a:t>
            </a:r>
          </a:p>
          <a:p>
            <a:pPr>
              <a:lnSpc>
                <a:spcPts val="1300"/>
              </a:lnSpc>
            </a:pPr>
            <a:r>
              <a:rPr lang="fr-FR" sz="900" dirty="0">
                <a:solidFill>
                  <a:srgbClr val="00B050"/>
                </a:solidFill>
              </a:rPr>
              <a:t>Course à pied / vélo</a:t>
            </a:r>
          </a:p>
          <a:p>
            <a:pPr>
              <a:lnSpc>
                <a:spcPts val="1300"/>
              </a:lnSpc>
            </a:pPr>
            <a:endParaRPr lang="fr-FR" sz="900" dirty="0">
              <a:solidFill>
                <a:srgbClr val="00B050"/>
              </a:solidFill>
            </a:endParaRPr>
          </a:p>
          <a:p>
            <a:pPr>
              <a:lnSpc>
                <a:spcPts val="1300"/>
              </a:lnSpc>
            </a:pPr>
            <a:endParaRPr lang="fr-FR" sz="900" dirty="0">
              <a:solidFill>
                <a:srgbClr val="00B050"/>
              </a:solidFill>
            </a:endParaRPr>
          </a:p>
          <a:p>
            <a:pPr>
              <a:lnSpc>
                <a:spcPts val="1300"/>
              </a:lnSpc>
            </a:pPr>
            <a:r>
              <a:rPr lang="fr-FR" sz="900" dirty="0"/>
              <a:t>• </a:t>
            </a:r>
            <a:r>
              <a:rPr lang="fr-FR" sz="900" dirty="0">
                <a:solidFill>
                  <a:srgbClr val="00B0F0"/>
                </a:solidFill>
              </a:rPr>
              <a:t>Covoiturage</a:t>
            </a:r>
          </a:p>
          <a:p>
            <a:pPr>
              <a:lnSpc>
                <a:spcPts val="1300"/>
              </a:lnSpc>
            </a:pPr>
            <a:r>
              <a:rPr lang="fr-FR" sz="900" dirty="0">
                <a:solidFill>
                  <a:srgbClr val="00B0F0"/>
                </a:solidFill>
              </a:rPr>
              <a:t>Transport en commun</a:t>
            </a:r>
          </a:p>
          <a:p>
            <a:pPr>
              <a:lnSpc>
                <a:spcPts val="1300"/>
              </a:lnSpc>
            </a:pPr>
            <a:endParaRPr lang="fr-FR" sz="900" dirty="0">
              <a:solidFill>
                <a:srgbClr val="00B0F0"/>
              </a:solidFill>
            </a:endParaRPr>
          </a:p>
          <a:p>
            <a:pPr>
              <a:lnSpc>
                <a:spcPts val="1300"/>
              </a:lnSpc>
            </a:pPr>
            <a:endParaRPr lang="fr-FR" sz="900" dirty="0">
              <a:solidFill>
                <a:srgbClr val="00B0F0"/>
              </a:solidFill>
            </a:endParaRPr>
          </a:p>
          <a:p>
            <a:pPr>
              <a:lnSpc>
                <a:spcPts val="1300"/>
              </a:lnSpc>
            </a:pPr>
            <a:r>
              <a:rPr lang="fr-FR" sz="900" dirty="0"/>
              <a:t>• Commerce proximité</a:t>
            </a:r>
            <a:endParaRPr lang="fr-FR" sz="900" dirty="0">
              <a:solidFill>
                <a:srgbClr val="00B0F0"/>
              </a:solidFill>
            </a:endParaRPr>
          </a:p>
        </p:txBody>
      </p:sp>
      <p:cxnSp>
        <p:nvCxnSpPr>
          <p:cNvPr id="88" name="Connecteur droit 87">
            <a:extLst>
              <a:ext uri="{FF2B5EF4-FFF2-40B4-BE49-F238E27FC236}">
                <a16:creationId xmlns:a16="http://schemas.microsoft.com/office/drawing/2014/main" id="{6D6685AD-113C-8B43-5E4B-B4B872C028AE}"/>
              </a:ext>
            </a:extLst>
          </p:cNvPr>
          <p:cNvCxnSpPr/>
          <p:nvPr/>
        </p:nvCxnSpPr>
        <p:spPr>
          <a:xfrm>
            <a:off x="6798468" y="1733669"/>
            <a:ext cx="1085900" cy="0"/>
          </a:xfrm>
          <a:prstGeom prst="line">
            <a:avLst/>
          </a:prstGeom>
        </p:spPr>
        <p:style>
          <a:lnRef idx="1">
            <a:schemeClr val="dk1"/>
          </a:lnRef>
          <a:fillRef idx="0">
            <a:schemeClr val="dk1"/>
          </a:fillRef>
          <a:effectRef idx="0">
            <a:schemeClr val="dk1"/>
          </a:effectRef>
          <a:fontRef idx="minor">
            <a:schemeClr val="tx1"/>
          </a:fontRef>
        </p:style>
      </p:cxnSp>
      <p:cxnSp>
        <p:nvCxnSpPr>
          <p:cNvPr id="89" name="Connecteur droit 88">
            <a:extLst>
              <a:ext uri="{FF2B5EF4-FFF2-40B4-BE49-F238E27FC236}">
                <a16:creationId xmlns:a16="http://schemas.microsoft.com/office/drawing/2014/main" id="{60285C98-FF82-F863-97A1-B8E46E6F4306}"/>
              </a:ext>
            </a:extLst>
          </p:cNvPr>
          <p:cNvCxnSpPr/>
          <p:nvPr/>
        </p:nvCxnSpPr>
        <p:spPr>
          <a:xfrm>
            <a:off x="6798468" y="2415101"/>
            <a:ext cx="1085900" cy="0"/>
          </a:xfrm>
          <a:prstGeom prst="line">
            <a:avLst/>
          </a:prstGeom>
        </p:spPr>
        <p:style>
          <a:lnRef idx="1">
            <a:schemeClr val="dk1"/>
          </a:lnRef>
          <a:fillRef idx="0">
            <a:schemeClr val="dk1"/>
          </a:fillRef>
          <a:effectRef idx="0">
            <a:schemeClr val="dk1"/>
          </a:effectRef>
          <a:fontRef idx="minor">
            <a:schemeClr val="tx1"/>
          </a:fontRef>
        </p:style>
      </p:cxnSp>
      <p:sp>
        <p:nvSpPr>
          <p:cNvPr id="90" name="ZoneTexte 89">
            <a:extLst>
              <a:ext uri="{FF2B5EF4-FFF2-40B4-BE49-F238E27FC236}">
                <a16:creationId xmlns:a16="http://schemas.microsoft.com/office/drawing/2014/main" id="{0FCA2A82-2242-7930-1B02-D21D319E71DD}"/>
              </a:ext>
            </a:extLst>
          </p:cNvPr>
          <p:cNvSpPr txBox="1"/>
          <p:nvPr/>
        </p:nvSpPr>
        <p:spPr>
          <a:xfrm>
            <a:off x="1508638" y="3954239"/>
            <a:ext cx="2943331" cy="743730"/>
          </a:xfrm>
          <a:prstGeom prst="rect">
            <a:avLst/>
          </a:prstGeom>
          <a:noFill/>
        </p:spPr>
        <p:txBody>
          <a:bodyPr wrap="square" rtlCol="0">
            <a:spAutoFit/>
          </a:bodyPr>
          <a:lstStyle/>
          <a:p>
            <a:pPr>
              <a:lnSpc>
                <a:spcPts val="1300"/>
              </a:lnSpc>
            </a:pPr>
            <a:r>
              <a:rPr lang="fr-FR" sz="900" dirty="0"/>
              <a:t>• Salaires</a:t>
            </a:r>
          </a:p>
          <a:p>
            <a:pPr>
              <a:lnSpc>
                <a:spcPts val="1300"/>
              </a:lnSpc>
            </a:pPr>
            <a:r>
              <a:rPr lang="fr-FR" sz="900" dirty="0"/>
              <a:t>• Locaux</a:t>
            </a:r>
          </a:p>
          <a:p>
            <a:pPr>
              <a:lnSpc>
                <a:spcPts val="1300"/>
              </a:lnSpc>
            </a:pPr>
            <a:r>
              <a:rPr lang="fr-FR" sz="900" dirty="0"/>
              <a:t>• Infrastructure</a:t>
            </a:r>
          </a:p>
          <a:p>
            <a:pPr>
              <a:lnSpc>
                <a:spcPts val="1300"/>
              </a:lnSpc>
            </a:pPr>
            <a:r>
              <a:rPr lang="fr-FR" sz="900" dirty="0"/>
              <a:t>• Marketing</a:t>
            </a:r>
            <a:endParaRPr lang="fr-FR" sz="900" dirty="0">
              <a:solidFill>
                <a:srgbClr val="FF735C"/>
              </a:solidFill>
            </a:endParaRPr>
          </a:p>
        </p:txBody>
      </p:sp>
      <p:pic>
        <p:nvPicPr>
          <p:cNvPr id="92" name="Image 91">
            <a:extLst>
              <a:ext uri="{FF2B5EF4-FFF2-40B4-BE49-F238E27FC236}">
                <a16:creationId xmlns:a16="http://schemas.microsoft.com/office/drawing/2014/main" id="{85368603-EFD9-92AF-0A43-3C89DCD34234}"/>
              </a:ext>
            </a:extLst>
          </p:cNvPr>
          <p:cNvPicPr>
            <a:picLocks noChangeAspect="1"/>
          </p:cNvPicPr>
          <p:nvPr/>
        </p:nvPicPr>
        <p:blipFill>
          <a:blip r:embed="rId11"/>
          <a:stretch>
            <a:fillRect/>
          </a:stretch>
        </p:blipFill>
        <p:spPr>
          <a:xfrm>
            <a:off x="4584158" y="3947857"/>
            <a:ext cx="782639" cy="817076"/>
          </a:xfrm>
          <a:prstGeom prst="rect">
            <a:avLst/>
          </a:prstGeom>
        </p:spPr>
      </p:pic>
      <p:pic>
        <p:nvPicPr>
          <p:cNvPr id="93" name="Image 92">
            <a:extLst>
              <a:ext uri="{FF2B5EF4-FFF2-40B4-BE49-F238E27FC236}">
                <a16:creationId xmlns:a16="http://schemas.microsoft.com/office/drawing/2014/main" id="{588608C6-AAA3-785C-073A-B5DF42EEA324}"/>
              </a:ext>
            </a:extLst>
          </p:cNvPr>
          <p:cNvPicPr>
            <a:picLocks noChangeAspect="1"/>
          </p:cNvPicPr>
          <p:nvPr/>
        </p:nvPicPr>
        <p:blipFill>
          <a:blip r:embed="rId12"/>
          <a:stretch>
            <a:fillRect/>
          </a:stretch>
        </p:blipFill>
        <p:spPr>
          <a:xfrm>
            <a:off x="5451688" y="3960251"/>
            <a:ext cx="769813" cy="766734"/>
          </a:xfrm>
          <a:prstGeom prst="rect">
            <a:avLst/>
          </a:prstGeom>
        </p:spPr>
      </p:pic>
      <p:pic>
        <p:nvPicPr>
          <p:cNvPr id="94" name="Image 93">
            <a:extLst>
              <a:ext uri="{FF2B5EF4-FFF2-40B4-BE49-F238E27FC236}">
                <a16:creationId xmlns:a16="http://schemas.microsoft.com/office/drawing/2014/main" id="{328AACA1-31F6-B222-C081-438A470A7116}"/>
              </a:ext>
            </a:extLst>
          </p:cNvPr>
          <p:cNvPicPr>
            <a:picLocks noChangeAspect="1"/>
          </p:cNvPicPr>
          <p:nvPr/>
        </p:nvPicPr>
        <p:blipFill>
          <a:blip r:embed="rId13"/>
          <a:stretch>
            <a:fillRect/>
          </a:stretch>
        </p:blipFill>
        <p:spPr>
          <a:xfrm>
            <a:off x="6329905" y="3996841"/>
            <a:ext cx="789081" cy="619692"/>
          </a:xfrm>
          <a:prstGeom prst="rect">
            <a:avLst/>
          </a:prstGeom>
        </p:spPr>
      </p:pic>
      <p:pic>
        <p:nvPicPr>
          <p:cNvPr id="95" name="Image 94">
            <a:extLst>
              <a:ext uri="{FF2B5EF4-FFF2-40B4-BE49-F238E27FC236}">
                <a16:creationId xmlns:a16="http://schemas.microsoft.com/office/drawing/2014/main" id="{70CBF6E2-5DF7-7EAC-8490-7BAA2AD3CF9B}"/>
              </a:ext>
            </a:extLst>
          </p:cNvPr>
          <p:cNvPicPr>
            <a:picLocks noChangeAspect="1"/>
          </p:cNvPicPr>
          <p:nvPr/>
        </p:nvPicPr>
        <p:blipFill>
          <a:blip r:embed="rId14"/>
          <a:stretch>
            <a:fillRect/>
          </a:stretch>
        </p:blipFill>
        <p:spPr>
          <a:xfrm>
            <a:off x="7191877" y="3922388"/>
            <a:ext cx="860883" cy="797751"/>
          </a:xfrm>
          <a:prstGeom prst="rect">
            <a:avLst/>
          </a:prstGeom>
        </p:spPr>
      </p:pic>
      <p:sp>
        <p:nvSpPr>
          <p:cNvPr id="97" name="ZoneTexte 96">
            <a:extLst>
              <a:ext uri="{FF2B5EF4-FFF2-40B4-BE49-F238E27FC236}">
                <a16:creationId xmlns:a16="http://schemas.microsoft.com/office/drawing/2014/main" id="{51CBDD74-A49C-8774-6680-3A5A783F7D45}"/>
              </a:ext>
            </a:extLst>
          </p:cNvPr>
          <p:cNvSpPr txBox="1"/>
          <p:nvPr/>
        </p:nvSpPr>
        <p:spPr>
          <a:xfrm>
            <a:off x="6257449" y="4619263"/>
            <a:ext cx="927804" cy="215444"/>
          </a:xfrm>
          <a:prstGeom prst="rect">
            <a:avLst/>
          </a:prstGeom>
          <a:noFill/>
        </p:spPr>
        <p:txBody>
          <a:bodyPr wrap="square" rtlCol="0">
            <a:spAutoFit/>
          </a:bodyPr>
          <a:lstStyle/>
          <a:p>
            <a:pPr algn="ctr"/>
            <a:r>
              <a:rPr lang="fr-FR" sz="800" dirty="0">
                <a:solidFill>
                  <a:schemeClr val="bg1"/>
                </a:solidFill>
                <a:highlight>
                  <a:srgbClr val="000000"/>
                </a:highlight>
                <a:latin typeface="+mj-lt"/>
              </a:rPr>
              <a:t>MARCHANDS</a:t>
            </a:r>
          </a:p>
        </p:txBody>
      </p:sp>
      <p:sp>
        <p:nvSpPr>
          <p:cNvPr id="98" name="ZoneTexte 97">
            <a:extLst>
              <a:ext uri="{FF2B5EF4-FFF2-40B4-BE49-F238E27FC236}">
                <a16:creationId xmlns:a16="http://schemas.microsoft.com/office/drawing/2014/main" id="{43EA6156-81CA-6207-3DF4-14DFEEB6A6A4}"/>
              </a:ext>
            </a:extLst>
          </p:cNvPr>
          <p:cNvSpPr txBox="1"/>
          <p:nvPr/>
        </p:nvSpPr>
        <p:spPr>
          <a:xfrm>
            <a:off x="7085699" y="4619263"/>
            <a:ext cx="1103376" cy="215444"/>
          </a:xfrm>
          <a:prstGeom prst="rect">
            <a:avLst/>
          </a:prstGeom>
          <a:noFill/>
        </p:spPr>
        <p:txBody>
          <a:bodyPr wrap="square" rtlCol="0">
            <a:spAutoFit/>
          </a:bodyPr>
          <a:lstStyle/>
          <a:p>
            <a:pPr algn="ctr"/>
            <a:r>
              <a:rPr lang="fr-FR" sz="800" dirty="0">
                <a:solidFill>
                  <a:schemeClr val="bg1"/>
                </a:solidFill>
                <a:highlight>
                  <a:srgbClr val="000000"/>
                </a:highlight>
                <a:latin typeface="+mj-lt"/>
              </a:rPr>
              <a:t>UTILISATEURS</a:t>
            </a:r>
          </a:p>
        </p:txBody>
      </p:sp>
      <p:sp>
        <p:nvSpPr>
          <p:cNvPr id="99" name="ZoneTexte 98">
            <a:extLst>
              <a:ext uri="{FF2B5EF4-FFF2-40B4-BE49-F238E27FC236}">
                <a16:creationId xmlns:a16="http://schemas.microsoft.com/office/drawing/2014/main" id="{C182BDF9-3168-00DD-9509-AE2397999B2A}"/>
              </a:ext>
            </a:extLst>
          </p:cNvPr>
          <p:cNvSpPr txBox="1"/>
          <p:nvPr/>
        </p:nvSpPr>
        <p:spPr>
          <a:xfrm>
            <a:off x="5478490" y="4619263"/>
            <a:ext cx="767772" cy="215444"/>
          </a:xfrm>
          <a:prstGeom prst="rect">
            <a:avLst/>
          </a:prstGeom>
          <a:noFill/>
        </p:spPr>
        <p:txBody>
          <a:bodyPr wrap="square" rtlCol="0">
            <a:spAutoFit/>
          </a:bodyPr>
          <a:lstStyle/>
          <a:p>
            <a:pPr algn="ctr"/>
            <a:r>
              <a:rPr lang="fr-FR" sz="800" dirty="0">
                <a:solidFill>
                  <a:schemeClr val="bg1"/>
                </a:solidFill>
                <a:highlight>
                  <a:srgbClr val="000000"/>
                </a:highlight>
                <a:latin typeface="+mj-lt"/>
              </a:rPr>
              <a:t>MINEURS</a:t>
            </a:r>
          </a:p>
        </p:txBody>
      </p:sp>
      <p:sp>
        <p:nvSpPr>
          <p:cNvPr id="100" name="ZoneTexte 99">
            <a:extLst>
              <a:ext uri="{FF2B5EF4-FFF2-40B4-BE49-F238E27FC236}">
                <a16:creationId xmlns:a16="http://schemas.microsoft.com/office/drawing/2014/main" id="{D80172A7-BE2A-37E5-806A-9F14635CA8A0}"/>
              </a:ext>
            </a:extLst>
          </p:cNvPr>
          <p:cNvSpPr txBox="1"/>
          <p:nvPr/>
        </p:nvSpPr>
        <p:spPr>
          <a:xfrm>
            <a:off x="4472977" y="4619263"/>
            <a:ext cx="1003359" cy="215444"/>
          </a:xfrm>
          <a:prstGeom prst="rect">
            <a:avLst/>
          </a:prstGeom>
          <a:noFill/>
        </p:spPr>
        <p:txBody>
          <a:bodyPr wrap="square" rtlCol="0">
            <a:spAutoFit/>
          </a:bodyPr>
          <a:lstStyle/>
          <a:p>
            <a:pPr algn="ctr"/>
            <a:r>
              <a:rPr lang="fr-FR" sz="800" dirty="0">
                <a:solidFill>
                  <a:schemeClr val="bg1"/>
                </a:solidFill>
                <a:highlight>
                  <a:srgbClr val="000000"/>
                </a:highlight>
                <a:latin typeface="+mj-lt"/>
              </a:rPr>
              <a:t>COOPÉRATIVE</a:t>
            </a:r>
          </a:p>
        </p:txBody>
      </p:sp>
      <p:sp>
        <p:nvSpPr>
          <p:cNvPr id="87" name="Espace réservé du numéro de diapositive 1">
            <a:extLst>
              <a:ext uri="{FF2B5EF4-FFF2-40B4-BE49-F238E27FC236}">
                <a16:creationId xmlns:a16="http://schemas.microsoft.com/office/drawing/2014/main" id="{CD214B6E-5B55-9D09-A34E-AB9392344A6D}"/>
              </a:ext>
            </a:extLst>
          </p:cNvPr>
          <p:cNvSpPr>
            <a:spLocks noGrp="1"/>
          </p:cNvSpPr>
          <p:nvPr>
            <p:ph type="sldNum" sz="quarter" idx="12"/>
          </p:nvPr>
        </p:nvSpPr>
        <p:spPr>
          <a:xfrm>
            <a:off x="8717704" y="4587974"/>
            <a:ext cx="252000" cy="303609"/>
          </a:xfrm>
        </p:spPr>
        <p:txBody>
          <a:bodyPr/>
          <a:lstStyle/>
          <a:p>
            <a:fld id="{CC68B2E3-AEFF-48FE-B05D-D419A175EBC6}" type="slidenum">
              <a:rPr lang="fr-FR" smtClean="0"/>
              <a:t>8</a:t>
            </a:fld>
            <a:endParaRPr lang="fr-FR" dirty="0"/>
          </a:p>
        </p:txBody>
      </p:sp>
      <p:sp>
        <p:nvSpPr>
          <p:cNvPr id="91" name="ZoneTexte 90"/>
          <p:cNvSpPr txBox="1"/>
          <p:nvPr/>
        </p:nvSpPr>
        <p:spPr>
          <a:xfrm>
            <a:off x="226964" y="217351"/>
            <a:ext cx="8209805" cy="461665"/>
          </a:xfrm>
          <a:prstGeom prst="rect">
            <a:avLst/>
          </a:prstGeom>
          <a:noFill/>
        </p:spPr>
        <p:txBody>
          <a:bodyPr wrap="square" rtlCol="0">
            <a:spAutoFit/>
          </a:bodyPr>
          <a:lstStyle/>
          <a:p>
            <a:r>
              <a:rPr lang="fr-FR" sz="1200" b="1" dirty="0">
                <a:solidFill>
                  <a:srgbClr val="588C34"/>
                </a:solidFill>
                <a:latin typeface="Calibri" panose="020F0502020204030204" pitchFamily="34" charset="0"/>
                <a:cs typeface="Calibri" panose="020F0502020204030204" pitchFamily="34" charset="0"/>
              </a:rPr>
              <a:t>Pour les « ressources clés », qu’appelez-vous « personnel support » ? C’est aussi l’occasion d’y ajouter l’ingénieur transfert IR prévu dans l’AAP </a:t>
            </a:r>
          </a:p>
        </p:txBody>
      </p:sp>
      <p:sp>
        <p:nvSpPr>
          <p:cNvPr id="3" name="ZoneTexte 2">
            <a:extLst>
              <a:ext uri="{FF2B5EF4-FFF2-40B4-BE49-F238E27FC236}">
                <a16:creationId xmlns:a16="http://schemas.microsoft.com/office/drawing/2014/main" id="{4CAE728B-2195-A0D5-CC26-AC7A6F2641FA}"/>
              </a:ext>
            </a:extLst>
          </p:cNvPr>
          <p:cNvSpPr txBox="1"/>
          <p:nvPr/>
        </p:nvSpPr>
        <p:spPr>
          <a:xfrm>
            <a:off x="2451440" y="3827037"/>
            <a:ext cx="2198102" cy="369332"/>
          </a:xfrm>
          <a:prstGeom prst="rect">
            <a:avLst/>
          </a:prstGeom>
          <a:noFill/>
        </p:spPr>
        <p:txBody>
          <a:bodyPr wrap="none" rtlCol="0">
            <a:spAutoFit/>
          </a:bodyPr>
          <a:lstStyle/>
          <a:p>
            <a:r>
              <a:rPr lang="fr-FR" dirty="0"/>
              <a:t>Ingénieur Transfert</a:t>
            </a:r>
          </a:p>
        </p:txBody>
      </p:sp>
    </p:spTree>
    <p:extLst>
      <p:ext uri="{BB962C8B-B14F-4D97-AF65-F5344CB8AC3E}">
        <p14:creationId xmlns:p14="http://schemas.microsoft.com/office/powerpoint/2010/main" val="385157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C284B"/>
                </a:solidFill>
                <a:latin typeface="+mn-lt"/>
              </a:rPr>
              <a:t>Présentation de la plateforme et de son fonctionnement actuel (4)</a:t>
            </a:r>
          </a:p>
        </p:txBody>
      </p:sp>
      <p:sp>
        <p:nvSpPr>
          <p:cNvPr id="3" name="Espace réservé du texte 2"/>
          <p:cNvSpPr>
            <a:spLocks noGrp="1"/>
          </p:cNvSpPr>
          <p:nvPr>
            <p:ph type="body" sz="quarter" idx="15"/>
          </p:nvPr>
        </p:nvSpPr>
        <p:spPr>
          <a:xfrm>
            <a:off x="774786" y="778950"/>
            <a:ext cx="7594427" cy="3585600"/>
          </a:xfrm>
        </p:spPr>
        <p:txBody>
          <a:bodyPr/>
          <a:lstStyle/>
          <a:p>
            <a:pPr indent="-228600" algn="just"/>
            <a:r>
              <a:rPr lang="fr-FR" sz="1400" dirty="0">
                <a:latin typeface="Calibri" panose="020F0502020204030204" pitchFamily="34" charset="0"/>
                <a:cs typeface="Calibri" panose="020F0502020204030204" pitchFamily="34" charset="0"/>
              </a:rPr>
              <a:t>Modèle d’affaires</a:t>
            </a:r>
            <a:endParaRPr lang="fr-FR" sz="5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100" b="0" i="1" dirty="0">
                <a:solidFill>
                  <a:schemeClr val="tx1"/>
                </a:solidFill>
                <a:latin typeface="Calibri" panose="020F0502020204030204" pitchFamily="34" charset="0"/>
                <a:cs typeface="Calibri" panose="020F0502020204030204" pitchFamily="34" charset="0"/>
              </a:rPr>
              <a:t>Outre la question énergétique, cette nouvelle cryptomonnaie vise à changer, valoriser et pérenniser les comportements des citoyens préservant la planète. Plus les usagers vont être respectueux de l’environnement plus ils vont gagner d’</a:t>
            </a:r>
            <a:r>
              <a:rPr lang="fr-FR" sz="1100" b="0" i="1" dirty="0" err="1">
                <a:solidFill>
                  <a:schemeClr val="tx1"/>
                </a:solidFill>
                <a:latin typeface="Calibri" panose="020F0502020204030204" pitchFamily="34" charset="0"/>
                <a:cs typeface="Calibri" panose="020F0502020204030204" pitchFamily="34" charset="0"/>
              </a:rPr>
              <a:t>EcoMobiCoin</a:t>
            </a:r>
            <a:r>
              <a:rPr lang="fr-FR" sz="1100" b="0" i="1" dirty="0">
                <a:solidFill>
                  <a:schemeClr val="tx1"/>
                </a:solidFill>
                <a:latin typeface="Calibri" panose="020F0502020204030204" pitchFamily="34" charset="0"/>
                <a:cs typeface="Calibri" panose="020F0502020204030204" pitchFamily="34" charset="0"/>
              </a:rPr>
              <a:t>. Pour cela, la rémunération est proportionnelle à l’émission de CO2. Ainsi les modalités de déplacement qui n’émettent aucune émission comme la marche à pied ou le vélo seront les plus valorisées. Les monnaies locales ne disposent pas de moyen pour récompenser les utilisateurs de leur contribution au maintien et à la dynamisation des activités économiques locales. Ce que propose </a:t>
            </a:r>
            <a:r>
              <a:rPr lang="fr-FR" sz="1100" b="0" i="1" dirty="0" err="1">
                <a:solidFill>
                  <a:schemeClr val="tx1"/>
                </a:solidFill>
                <a:latin typeface="Calibri" panose="020F0502020204030204" pitchFamily="34" charset="0"/>
                <a:cs typeface="Calibri" panose="020F0502020204030204" pitchFamily="34" charset="0"/>
              </a:rPr>
              <a:t>EcoMobicoin</a:t>
            </a:r>
            <a:r>
              <a:rPr lang="fr-FR" sz="1100" b="0" i="1" dirty="0">
                <a:solidFill>
                  <a:schemeClr val="tx1"/>
                </a:solidFill>
                <a:latin typeface="Calibri" panose="020F0502020204030204" pitchFamily="34" charset="0"/>
                <a:cs typeface="Calibri" panose="020F0502020204030204" pitchFamily="34" charset="0"/>
              </a:rPr>
              <a:t> va aussi redonner du sens à nos comportements et de la valeur à nos actions</a:t>
            </a:r>
            <a:r>
              <a:rPr lang="fr-FR" sz="1100" b="0" i="1" dirty="0">
                <a:solidFill>
                  <a:srgbClr val="588C34"/>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fr-FR" sz="1100" b="0" i="1" dirty="0">
                <a:solidFill>
                  <a:schemeClr val="tx1"/>
                </a:solidFill>
                <a:latin typeface="Calibri" panose="020F0502020204030204" pitchFamily="34" charset="0"/>
                <a:cs typeface="Calibri" panose="020F0502020204030204" pitchFamily="34" charset="0"/>
              </a:rPr>
              <a:t>A l’heure actuelle, il existe déjà des applications qui offrent des coupons de réduction ou des bons d’achat si vous faites de la marche à pied ou du vélo. L’émergence de ces nouveaux usages montre clairement que les acteurs économiques comme les usagers sont sensibilisés et sensibles au respect de la planète. Néanmoins, à notre connaissance, aucune de ces applications ne repose sur une blockchain. Il faut donc faire totalement confiance à la société qui monétise vos déplacements. De plus, la manière dont les traces GPS sont stockées et utilisées par ces applications n’est pas claire. Ainsi la principale différence avec ce type de projets est qu’avec ECOMOBICOIN les données collectées seront respectueuses de la vie privée et aussi inscrites dans une blockchain donc vérifiables et infalsifiables. </a:t>
            </a:r>
          </a:p>
          <a:p>
            <a:pPr marL="285750" indent="-285750" algn="just">
              <a:buFont typeface="Arial" panose="020B0604020202020204" pitchFamily="34" charset="0"/>
              <a:buChar char="•"/>
            </a:pPr>
            <a:r>
              <a:rPr lang="fr-FR" sz="1100" b="0" dirty="0">
                <a:solidFill>
                  <a:schemeClr val="bg2"/>
                </a:solidFill>
                <a:latin typeface="Calibri" panose="020F0502020204030204" pitchFamily="34" charset="0"/>
                <a:cs typeface="Calibri" panose="020F0502020204030204" pitchFamily="34" charset="0"/>
              </a:rPr>
              <a:t>Les logiciels développés seront libres (Licence GPLv3) et Open Source comme cela est indispensable dans le monde de la crypto-monnaie afin d’assurer la transparence du code et son acceptation par la communauté. Un dépôt APP sera fait pour le code.</a:t>
            </a:r>
          </a:p>
          <a:p>
            <a:pPr marL="285750" indent="-285750" algn="just">
              <a:buFont typeface="Arial" panose="020B0604020202020204" pitchFamily="34" charset="0"/>
              <a:buChar char="•"/>
            </a:pPr>
            <a:r>
              <a:rPr lang="fr-FR" sz="1100" b="0" dirty="0">
                <a:solidFill>
                  <a:schemeClr val="bg2"/>
                </a:solidFill>
                <a:latin typeface="Calibri" panose="020F0502020204030204" pitchFamily="34" charset="0"/>
                <a:cs typeface="Calibri" panose="020F0502020204030204" pitchFamily="34" charset="0"/>
              </a:rPr>
              <a:t>Ouverture à la communauté du code pour contributions en développement. </a:t>
            </a:r>
          </a:p>
          <a:p>
            <a:pPr marL="285750" indent="-285750" algn="just">
              <a:buFont typeface="Arial" panose="020B0604020202020204" pitchFamily="34" charset="0"/>
              <a:buChar char="•"/>
            </a:pPr>
            <a:endParaRPr lang="fr-FR" sz="1100" b="0" dirty="0">
              <a:solidFill>
                <a:schemeClr val="bg2"/>
              </a:solidFill>
              <a:latin typeface="Calibri" panose="020F0502020204030204" pitchFamily="34" charset="0"/>
              <a:cs typeface="Calibri" panose="020F0502020204030204" pitchFamily="34" charset="0"/>
            </a:endParaRPr>
          </a:p>
          <a:p>
            <a:pPr indent="-228600" algn="just"/>
            <a:endParaRPr lang="fr-FR" sz="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988076"/>
      </p:ext>
    </p:extLst>
  </p:cSld>
  <p:clrMapOvr>
    <a:masterClrMapping/>
  </p:clrMapOvr>
</p:sld>
</file>

<file path=ppt/theme/theme1.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NRS_2019_def" id="{A22126CF-E991-6146-B806-4906C35B0DDD}" vid="{31BF5886-8832-9B49-AE2B-913C05BFB1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0A40E86A24154B814CF0FF2318376D" ma:contentTypeVersion="0" ma:contentTypeDescription="Crée un document." ma:contentTypeScope="" ma:versionID="3a4f8a3550a119e5095746a8310ab81e">
  <xsd:schema xmlns:xsd="http://www.w3.org/2001/XMLSchema" xmlns:xs="http://www.w3.org/2001/XMLSchema" xmlns:p="http://schemas.microsoft.com/office/2006/metadata/properties" targetNamespace="http://schemas.microsoft.com/office/2006/metadata/properties" ma:root="true" ma:fieldsID="882a518d25f68732d39b21da5ad4a9a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209BC-259C-4250-9DB8-95B1C1F5ABB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CBFB7F4-8909-4EF1-ADC0-7366337A3E59}">
  <ds:schemaRefs>
    <ds:schemaRef ds:uri="http://schemas.microsoft.com/sharepoint/v3/contenttype/forms"/>
  </ds:schemaRefs>
</ds:datastoreItem>
</file>

<file path=customXml/itemProps3.xml><?xml version="1.0" encoding="utf-8"?>
<ds:datastoreItem xmlns:ds="http://schemas.openxmlformats.org/officeDocument/2006/customXml" ds:itemID="{38A8EDC5-F054-42D5-8564-CB06C4217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PPT_CNRS_2019_def</Template>
  <TotalTime>52991</TotalTime>
  <Words>2869</Words>
  <Application>Microsoft Macintosh PowerPoint</Application>
  <PresentationFormat>Affichage à l'écran (16:9)</PresentationFormat>
  <Paragraphs>229</Paragraphs>
  <Slides>19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Times</vt:lpstr>
      <vt:lpstr>Calibri</vt:lpstr>
      <vt:lpstr>Source Sans Pro</vt:lpstr>
      <vt:lpstr>Arial Black</vt:lpstr>
      <vt:lpstr>Arial</vt:lpstr>
      <vt:lpstr>Wingdings</vt:lpstr>
      <vt:lpstr>Bahnschrift Light</vt:lpstr>
      <vt:lpstr>Masque titre du document</vt:lpstr>
      <vt:lpstr>Présentation PowerPoint</vt:lpstr>
      <vt:lpstr>Présentation de la plateforme et de son fonctionnement actuel</vt:lpstr>
      <vt:lpstr>Présentation de la plateforme et de son fonctionnement actuel (1)</vt:lpstr>
      <vt:lpstr>Présentation de la plateforme et de son fonctionnement actuel (3)</vt:lpstr>
      <vt:lpstr>Présentation de la plateforme et de son fonctionnement actuel (3)</vt:lpstr>
      <vt:lpstr>Présentation PowerPoint</vt:lpstr>
      <vt:lpstr>Présentation de la plateforme et de son fonctionnement actuel (4)</vt:lpstr>
      <vt:lpstr>Présentation PowerPoint</vt:lpstr>
      <vt:lpstr>Présentation de la plateforme et de son fonctionnement actuel (4)</vt:lpstr>
      <vt:lpstr>Présentation de la plateforme et de son fonctionnement actuel (5)</vt:lpstr>
      <vt:lpstr>Présentation de la plateforme et de son fonctionnement actuel (4)</vt:lpstr>
      <vt:lpstr>Présentation de la plateforme et de son fonctionnement actuel (5)</vt:lpstr>
      <vt:lpstr>Présentation de la plateforme et de son fonctionnement actuel (5)</vt:lpstr>
      <vt:lpstr>Présentation de la plateforme et de son fonctionnement actuel (6)</vt:lpstr>
      <vt:lpstr>Présentation du projet d’ouverture de la plateforme (1) </vt:lpstr>
      <vt:lpstr>Présentation du projet d’ouverture de la plateforme (1) </vt:lpstr>
      <vt:lpstr>Présentation du projet d’ouverture de la plateforme (1) </vt:lpstr>
      <vt:lpstr>Présentation du projet d’ouverture de la plateforme (2)</vt:lpstr>
      <vt:lpstr>Equation financière prévisionnelle de la plateforme (3)</vt:lpstr>
    </vt:vector>
  </TitlesOfParts>
  <Company>CNRS-DR16</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CNRS</dc:subject>
  <dc:creator>GUINVARCH Veronique</dc:creator>
  <cp:lastModifiedBy>Pascal Lafourcade</cp:lastModifiedBy>
  <cp:revision>729</cp:revision>
  <cp:lastPrinted>2019-09-23T11:47:02Z</cp:lastPrinted>
  <dcterms:created xsi:type="dcterms:W3CDTF">2019-07-19T08:58:01Z</dcterms:created>
  <dcterms:modified xsi:type="dcterms:W3CDTF">2022-09-08T15:11:33Z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0x010100A70A40E86A24154B814CF0FF2318376D</vt:lpwstr>
  </property>
</Properties>
</file>