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png"/>
  <Override PartName="/ppt/media/image28.jpg" ContentType="image/png"/>
  <Override PartName="/ppt/media/image29.jpg" ContentType="image/png"/>
  <Override PartName="/ppt/media/image31.jpg" ContentType="image/png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</p:sldMasterIdLst>
  <p:notesMasterIdLst>
    <p:notesMasterId r:id="rId23"/>
  </p:notesMasterIdLst>
  <p:handoutMasterIdLst>
    <p:handoutMasterId r:id="rId24"/>
  </p:handoutMasterIdLst>
  <p:sldIdLst>
    <p:sldId id="256" r:id="rId5"/>
    <p:sldId id="305" r:id="rId6"/>
    <p:sldId id="290" r:id="rId7"/>
    <p:sldId id="306" r:id="rId8"/>
    <p:sldId id="302" r:id="rId9"/>
    <p:sldId id="303" r:id="rId10"/>
    <p:sldId id="301" r:id="rId11"/>
    <p:sldId id="310" r:id="rId12"/>
    <p:sldId id="308" r:id="rId13"/>
    <p:sldId id="309" r:id="rId14"/>
    <p:sldId id="294" r:id="rId15"/>
    <p:sldId id="295" r:id="rId16"/>
    <p:sldId id="297" r:id="rId17"/>
    <p:sldId id="296" r:id="rId18"/>
    <p:sldId id="300" r:id="rId19"/>
    <p:sldId id="304" r:id="rId20"/>
    <p:sldId id="311" r:id="rId21"/>
    <p:sldId id="293" r:id="rId2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CNRS" id="{B07F00DE-20E0-4C16-8823-FD2319A4A560}">
          <p14:sldIdLst>
            <p14:sldId id="256"/>
            <p14:sldId id="305"/>
            <p14:sldId id="290"/>
            <p14:sldId id="306"/>
            <p14:sldId id="302"/>
            <p14:sldId id="303"/>
            <p14:sldId id="301"/>
            <p14:sldId id="310"/>
            <p14:sldId id="308"/>
            <p14:sldId id="309"/>
            <p14:sldId id="294"/>
            <p14:sldId id="295"/>
            <p14:sldId id="297"/>
            <p14:sldId id="296"/>
            <p14:sldId id="300"/>
            <p14:sldId id="304"/>
            <p14:sldId id="311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69" userDrawn="1">
          <p15:clr>
            <a:srgbClr val="A4A3A4"/>
          </p15:clr>
        </p15:guide>
        <p15:guide id="3" orient="horz" pos="985" userDrawn="1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3162" userDrawn="1">
          <p15:clr>
            <a:srgbClr val="A4A3A4"/>
          </p15:clr>
        </p15:guide>
        <p15:guide id="6" orient="horz" pos="2894">
          <p15:clr>
            <a:srgbClr val="A4A3A4"/>
          </p15:clr>
        </p15:guide>
        <p15:guide id="7" pos="2880">
          <p15:clr>
            <a:srgbClr val="A4A3A4"/>
          </p15:clr>
        </p15:guide>
        <p15:guide id="8" pos="952">
          <p15:clr>
            <a:srgbClr val="A4A3A4"/>
          </p15:clr>
        </p15:guide>
        <p15:guide id="9" pos="5193">
          <p15:clr>
            <a:srgbClr val="A4A3A4"/>
          </p15:clr>
        </p15:guide>
        <p15:guide id="10" pos="5624">
          <p15:clr>
            <a:srgbClr val="A4A3A4"/>
          </p15:clr>
        </p15:guide>
        <p15:guide id="11" pos="5392">
          <p15:clr>
            <a:srgbClr val="A4A3A4"/>
          </p15:clr>
        </p15:guide>
        <p15:guide id="12" pos="8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185"/>
    <a:srgbClr val="FF735C"/>
    <a:srgbClr val="397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28EE5-89A0-D448-9AAF-26E9EE916EB6}" v="53" dt="2022-07-03T14:45:00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3"/>
    <p:restoredTop sz="94648"/>
  </p:normalViewPr>
  <p:slideViewPr>
    <p:cSldViewPr showGuides="1">
      <p:cViewPr varScale="1">
        <p:scale>
          <a:sx n="156" d="100"/>
          <a:sy n="156" d="100"/>
        </p:scale>
        <p:origin x="840" y="168"/>
      </p:cViewPr>
      <p:guideLst>
        <p:guide orient="horz" pos="1620"/>
        <p:guide orient="horz" pos="169"/>
        <p:guide orient="horz" pos="985"/>
        <p:guide orient="horz" pos="713"/>
        <p:guide orient="horz" pos="3162"/>
        <p:guide orient="horz" pos="2894"/>
        <p:guide pos="2880"/>
        <p:guide pos="952"/>
        <p:guide pos="5193"/>
        <p:guide pos="5624"/>
        <p:guide pos="5392"/>
        <p:guide pos="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28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BCD9A-1A31-044B-9E27-D4DFCA989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EF8BA-3E55-964D-AF2E-6BE2611F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28F68-5046-0D41-83F5-4CA688B16E33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00636-CE00-1145-9D7E-88A4647BB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E405-8B52-E44C-B681-A749AEAF62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4E7B-BB4B-6D49-AFE8-27802D54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51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06/07/2022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75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357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546000" cy="3825015"/>
          </a:xfr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 algn="l">
              <a:spcAft>
                <a:spcPts val="0"/>
              </a:spcAft>
              <a:buNone/>
              <a:defRPr sz="1350" b="0" cap="all" baseline="0">
                <a:solidFill>
                  <a:schemeClr val="bg1"/>
                </a:solidFill>
              </a:defRPr>
            </a:lvl1pPr>
            <a:lvl2pPr marL="3175" indent="0" algn="l">
              <a:spcBef>
                <a:spcPts val="1000"/>
              </a:spcBef>
              <a:buNone/>
              <a:defRPr sz="95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br>
              <a:rPr lang="fr-FR" dirty="0"/>
            </a:br>
            <a:r>
              <a:rPr lang="fr-FR" dirty="0"/>
              <a:t>et description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710000" y="0"/>
            <a:ext cx="6849800" cy="1193466"/>
          </a:xfrm>
        </p:spPr>
        <p:txBody>
          <a:bodyPr/>
          <a:lstStyle>
            <a:lvl1pPr>
              <a:lnSpc>
                <a:spcPct val="97000"/>
              </a:lnSpc>
              <a:defRPr sz="195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r"/>
            <a:r>
              <a:rPr lang="fr-FR"/>
              <a:t>DIRECTION DE LA COMMINICATION  TITRE DU DOCUMENT  mois 00,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22281" y="4581099"/>
            <a:ext cx="3233795" cy="325438"/>
          </a:xfrm>
        </p:spPr>
        <p:txBody>
          <a:bodyPr anchor="b" anchorCtr="0"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CNRS - Nom du département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1687028"/>
            <a:ext cx="9142645" cy="345647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2657" y="349501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36" y="1582547"/>
            <a:ext cx="3546000" cy="3560953"/>
          </a:xfrm>
          <a:solidFill>
            <a:srgbClr val="3978BC">
              <a:alpha val="60000"/>
            </a:srgbClr>
          </a:solidFill>
        </p:spPr>
        <p:txBody>
          <a:bodyPr lIns="288000" tIns="180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921C6F94-86C5-C54C-B482-F8A3EF0F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3" name="Espace réservé du pied de page 8">
            <a:extLst>
              <a:ext uri="{FF2B5EF4-FFF2-40B4-BE49-F238E27FC236}">
                <a16:creationId xmlns:a16="http://schemas.microsoft.com/office/drawing/2014/main" id="{38370030-DB21-2340-9CAA-F4022F54A75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83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455627"/>
            <a:ext cx="3708000" cy="1800200"/>
          </a:xfrm>
          <a:solidFill>
            <a:srgbClr val="3978BC">
              <a:alpha val="60000"/>
            </a:srgbClr>
          </a:solidFill>
        </p:spPr>
        <p:txBody>
          <a:bodyPr lIns="486000" tIns="0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91A14524-C41B-3F40-885E-DE7E8999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6CDCE329-026C-004C-BEDA-7244ACE5C23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935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582546"/>
            <a:ext cx="3906000" cy="3009600"/>
          </a:xfrm>
          <a:solidFill>
            <a:srgbClr val="3978BC">
              <a:alpha val="60000"/>
            </a:srgbClr>
          </a:solidFill>
        </p:spPr>
        <p:txBody>
          <a:bodyPr lIns="486000" tIns="18000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39DE4028-2492-D14A-85AD-55530693D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153EF392-E597-3C43-8DC9-C69B5E6CFC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52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52" y="1285739"/>
            <a:ext cx="4158000" cy="3857761"/>
          </a:xfrm>
          <a:solidFill>
            <a:schemeClr val="tx2">
              <a:alpha val="60000"/>
            </a:schemeClr>
          </a:solidFill>
        </p:spPr>
        <p:txBody>
          <a:bodyPr lIns="288000" tIns="4752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4672" y="8533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462C7E0F-F7E4-E545-99B5-F3438F198AC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589603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32F91484-9949-7B47-801A-80BE592FA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4" name="Espace réservé du pied de page 8">
            <a:extLst>
              <a:ext uri="{FF2B5EF4-FFF2-40B4-BE49-F238E27FC236}">
                <a16:creationId xmlns:a16="http://schemas.microsoft.com/office/drawing/2014/main" id="{F4704579-26E2-B642-AF35-BF861FCE96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515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6869" y="1526400"/>
            <a:ext cx="7232931" cy="30672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48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1511660" y="303214"/>
            <a:ext cx="7048140" cy="835252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7400" y="1526400"/>
            <a:ext cx="4860000" cy="30672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0175" y="1250094"/>
            <a:ext cx="2663825" cy="432606"/>
          </a:xfrm>
        </p:spPr>
        <p:txBody>
          <a:bodyPr lIns="72000" anchor="b" anchorCtr="0"/>
          <a:lstStyle>
            <a:lvl1pPr>
              <a:spcAft>
                <a:spcPts val="0"/>
              </a:spcAft>
              <a:defRPr sz="2250" i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00 %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480175" y="1606517"/>
            <a:ext cx="2663825" cy="392452"/>
          </a:xfrm>
          <a:solidFill>
            <a:schemeClr val="accent1"/>
          </a:solidFill>
        </p:spPr>
        <p:txBody>
          <a:bodyPr lIns="72000" tIns="108000" rIns="0" bIns="108000" anchor="t" anchorCtr="0">
            <a:spAutoFit/>
          </a:bodyPr>
          <a:lstStyle>
            <a:lvl1pPr>
              <a:lnSpc>
                <a:spcPct val="112000"/>
              </a:lnSpc>
              <a:spcAft>
                <a:spcPts val="0"/>
              </a:spcAft>
              <a:defRPr sz="11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21"/>
          </p:nvPr>
        </p:nvSpPr>
        <p:spPr bwMode="gray">
          <a:xfrm>
            <a:off x="1327400" y="4589603"/>
            <a:ext cx="7232400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10838B72-3CE5-7142-97C1-431D8C32932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560" y="4589603"/>
            <a:ext cx="540000" cy="54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60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AC1D-421A-4A19-8128-170F730B2926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1660" y="303214"/>
            <a:ext cx="7048140" cy="835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327400" y="1527634"/>
            <a:ext cx="7232400" cy="3067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327400" y="4589603"/>
            <a:ext cx="7232400" cy="3036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700" b="1" cap="all" baseline="0">
                <a:solidFill>
                  <a:schemeClr val="bg2"/>
                </a:solidFill>
              </a:defRPr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717704" y="4589603"/>
            <a:ext cx="252000" cy="303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8928000" y="4927500"/>
            <a:ext cx="216000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6">
            <a:extLst>
              <a:ext uri="{FF2B5EF4-FFF2-40B4-BE49-F238E27FC236}">
                <a16:creationId xmlns:a16="http://schemas.microsoft.com/office/drawing/2014/main" id="{934586E2-A735-5E4A-ADB7-B0E9DED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7" name="Espace réservé du pied de page 8">
            <a:extLst>
              <a:ext uri="{FF2B5EF4-FFF2-40B4-BE49-F238E27FC236}">
                <a16:creationId xmlns:a16="http://schemas.microsoft.com/office/drawing/2014/main" id="{73A4881F-1E11-E241-8E36-7C3C9A7946D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1" r:id="rId2"/>
    <p:sldLayoutId id="2147483812" r:id="rId3"/>
    <p:sldLayoutId id="2147483813" r:id="rId4"/>
    <p:sldLayoutId id="2147483814" r:id="rId5"/>
    <p:sldLayoutId id="2147483809" r:id="rId6"/>
    <p:sldLayoutId id="2147483810" r:id="rId7"/>
    <p:sldLayoutId id="214748381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5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93000"/>
        </a:lnSpc>
        <a:spcBef>
          <a:spcPts val="0"/>
        </a:spcBef>
        <a:spcAft>
          <a:spcPts val="2200"/>
        </a:spcAft>
        <a:buFont typeface="Arial" pitchFamily="34" charset="0"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179388" indent="-177800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92075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2651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11" Type="http://schemas.openxmlformats.org/officeDocument/2006/relationships/image" Target="../media/image62.png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image" Target="../media/image27.jp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.png"/><Relationship Id="rId4" Type="http://schemas.openxmlformats.org/officeDocument/2006/relationships/image" Target="../media/image67.png"/><Relationship Id="rId9" Type="http://schemas.openxmlformats.org/officeDocument/2006/relationships/image" Target="../media/image6.png"/><Relationship Id="rId1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package" Target="../embeddings/Feuille_de_calcul_Microsoft_Excel.xls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5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56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65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4.png"/><Relationship Id="rId7" Type="http://schemas.openxmlformats.org/officeDocument/2006/relationships/image" Target="../media/image6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12.JPG"/><Relationship Id="rId5" Type="http://schemas.openxmlformats.org/officeDocument/2006/relationships/image" Target="../media/image23.png"/><Relationship Id="rId10" Type="http://schemas.openxmlformats.org/officeDocument/2006/relationships/image" Target="../media/image11.jpg"/><Relationship Id="rId4" Type="http://schemas.openxmlformats.org/officeDocument/2006/relationships/image" Target="../media/image22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png"/><Relationship Id="rId3" Type="http://schemas.openxmlformats.org/officeDocument/2006/relationships/image" Target="../media/image34.emf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12.JPG"/><Relationship Id="rId12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13.jpe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11.jpg"/><Relationship Id="rId9" Type="http://schemas.openxmlformats.org/officeDocument/2006/relationships/image" Target="../media/image28.jp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>
            <a:fillRect/>
          </a:stretch>
        </p:blipFill>
        <p:spPr bwMode="gray"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CF4F33-8F08-CF45-83A9-215A0A13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034" y="1674035"/>
            <a:ext cx="9252520" cy="5146187"/>
          </a:xfrm>
          <a:prstGeom prst="rect">
            <a:avLst/>
          </a:prstGeom>
        </p:spPr>
      </p:pic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 bwMode="gray">
          <a:xfrm>
            <a:off x="1710000" y="1408573"/>
            <a:ext cx="6112524" cy="3920968"/>
          </a:xfrm>
        </p:spPr>
        <p:txBody>
          <a:bodyPr/>
          <a:lstStyle/>
          <a:p>
            <a:pPr lvl="1"/>
            <a:endParaRPr lang="fr-FR" dirty="0"/>
          </a:p>
          <a:p>
            <a:pPr lvl="1"/>
            <a:r>
              <a:rPr lang="fr-FR" dirty="0"/>
              <a:t>11 juillet, 2022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>
          <a:xfrm>
            <a:off x="1710000" y="0"/>
            <a:ext cx="7110472" cy="1193466"/>
          </a:xfrm>
        </p:spPr>
        <p:txBody>
          <a:bodyPr/>
          <a:lstStyle/>
          <a:p>
            <a:r>
              <a:rPr lang="fr-FR" dirty="0"/>
              <a:t>Projet : </a:t>
            </a:r>
            <a:r>
              <a:rPr lang="fr-FR" dirty="0" err="1"/>
              <a:t>EcoMOBICOIN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6FA76-B19D-335D-C927-05E3BD83EBA5}"/>
              </a:ext>
            </a:extLst>
          </p:cNvPr>
          <p:cNvSpPr txBox="1"/>
          <p:nvPr/>
        </p:nvSpPr>
        <p:spPr>
          <a:xfrm>
            <a:off x="1799616" y="2211710"/>
            <a:ext cx="5634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Ariane Tichit, Economiste, </a:t>
            </a:r>
            <a:r>
              <a:rPr lang="fr-FR" dirty="0" err="1">
                <a:solidFill>
                  <a:schemeClr val="bg1"/>
                </a:solidFill>
              </a:rPr>
              <a:t>Cerdi</a:t>
            </a:r>
            <a:r>
              <a:rPr lang="fr-FR" dirty="0">
                <a:solidFill>
                  <a:schemeClr val="bg1"/>
                </a:solidFill>
              </a:rPr>
              <a:t> INSHS</a:t>
            </a:r>
          </a:p>
          <a:p>
            <a:r>
              <a:rPr lang="fr-FR" b="1" dirty="0">
                <a:solidFill>
                  <a:schemeClr val="bg1"/>
                </a:solidFill>
              </a:rPr>
              <a:t>Pascal Lafourcade</a:t>
            </a:r>
            <a:r>
              <a:rPr lang="fr-FR" dirty="0">
                <a:solidFill>
                  <a:schemeClr val="bg1"/>
                </a:solidFill>
              </a:rPr>
              <a:t>, Informaticien, LIMOS INS2I</a:t>
            </a:r>
          </a:p>
          <a:p>
            <a:r>
              <a:rPr lang="fr-FR" dirty="0">
                <a:solidFill>
                  <a:schemeClr val="bg1"/>
                </a:solidFill>
              </a:rPr>
              <a:t>Paul-Marie </a:t>
            </a:r>
            <a:r>
              <a:rPr lang="fr-FR" dirty="0" err="1">
                <a:solidFill>
                  <a:schemeClr val="bg1"/>
                </a:solidFill>
              </a:rPr>
              <a:t>Grollemund</a:t>
            </a:r>
            <a:r>
              <a:rPr lang="fr-FR" dirty="0">
                <a:solidFill>
                  <a:schemeClr val="bg1"/>
                </a:solidFill>
              </a:rPr>
              <a:t>, Mathématicien, LMBP INSMI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A294AE-D985-252E-2AD7-709B54D9E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28" y="3513321"/>
            <a:ext cx="1157548" cy="1157548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0F99EFC-F7C7-5946-71CF-C580ACD59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AF1D40-F3E9-C785-7357-196943FE0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781" y="1869874"/>
            <a:ext cx="873371" cy="8035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8111B9-5E2E-741E-70D4-A063AF135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70" y="164602"/>
            <a:ext cx="1139966" cy="11059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033A30-A753-30DE-B1BD-20B9257E5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286" y="1039804"/>
            <a:ext cx="1032815" cy="6156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19B7A9-428F-7067-1BA8-123172341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245" y="-16027"/>
            <a:ext cx="782441" cy="11059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73E271-7BF9-17A7-C75D-D68B83F28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134" y="4260121"/>
            <a:ext cx="908275" cy="1275606"/>
          </a:xfrm>
          <a:prstGeom prst="rect">
            <a:avLst/>
          </a:prstGeom>
        </p:spPr>
      </p:pic>
      <p:pic>
        <p:nvPicPr>
          <p:cNvPr id="17" name="Image 16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337EFF13-9752-1EC8-1ED5-B43E1C404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9784" y="3308866"/>
            <a:ext cx="847112" cy="10254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6B2655-E783-FF27-42BA-6B546E6BC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752" y="3300058"/>
            <a:ext cx="969738" cy="10254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1694F7-0DF4-1057-92DB-279D21AEDD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996" y="3319276"/>
            <a:ext cx="953506" cy="10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61020" y="75516"/>
            <a:ext cx="7848872" cy="54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IMPACT SOCIÉTAL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105306" y="129925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F02D60-56B4-AC4D-A368-35A72437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464" y="1435280"/>
            <a:ext cx="2942219" cy="11979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3EA0FC-D32F-B143-B7C5-2E416361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DB2C66-2493-AC40-AE98-D2B6BF66FF11}"/>
              </a:ext>
            </a:extLst>
          </p:cNvPr>
          <p:cNvSpPr txBox="1"/>
          <p:nvPr/>
        </p:nvSpPr>
        <p:spPr>
          <a:xfrm>
            <a:off x="1689059" y="2940832"/>
            <a:ext cx="480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Changement des comportements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7709A0C-D8F3-45D4-5000-233E40C56E0C}"/>
              </a:ext>
            </a:extLst>
          </p:cNvPr>
          <p:cNvGrpSpPr/>
          <p:nvPr/>
        </p:nvGrpSpPr>
        <p:grpSpPr>
          <a:xfrm>
            <a:off x="1554185" y="3518637"/>
            <a:ext cx="6035629" cy="1267669"/>
            <a:chOff x="919162" y="2962498"/>
            <a:chExt cx="6035629" cy="126766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ACB9D00-2053-C74A-A33F-1BC766C29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28946" y="3290544"/>
              <a:ext cx="825845" cy="82584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325927E-67BF-F24C-8A4C-B787EE7C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0518" y="2962498"/>
              <a:ext cx="1267669" cy="126766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612E793-DBBB-0F45-A32A-A5F5C0BF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162" y="3327556"/>
              <a:ext cx="750818" cy="75081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5315B8B-4E0F-6244-BBFF-0CC5FAE9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0462" y="3254881"/>
              <a:ext cx="886497" cy="88649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64A58BD-6276-B143-9919-C9303C8E6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8493" y="3322721"/>
              <a:ext cx="750818" cy="75081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8D1F9F5-2C88-3744-8F4C-92BD581C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7541" y="3322721"/>
              <a:ext cx="723497" cy="723497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44F05FE-CDCD-4A4D-8294-20020A433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729" y="1817767"/>
            <a:ext cx="1526838" cy="83925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9C9268-0D9C-9F4E-8CBE-4283A259B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914" y="251837"/>
            <a:ext cx="757579" cy="7575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C8EBCD-D191-124F-A6AC-FBE0C66E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24" y="1780457"/>
            <a:ext cx="1099278" cy="10992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0A16E3-876D-4244-80CE-9D57E9552F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60" t="26776" r="5939" b="25042"/>
          <a:stretch/>
        </p:blipFill>
        <p:spPr>
          <a:xfrm>
            <a:off x="6392981" y="2802073"/>
            <a:ext cx="1175183" cy="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PREMIÈRES APPLICATIONS-PRODUITS-MARCHÉ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635100" y="108202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140FD0-42CD-F549-B5EB-52D68320C8A2}"/>
              </a:ext>
            </a:extLst>
          </p:cNvPr>
          <p:cNvSpPr txBox="1"/>
          <p:nvPr/>
        </p:nvSpPr>
        <p:spPr>
          <a:xfrm>
            <a:off x="800209" y="4284679"/>
            <a:ext cx="773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Favoriser la mobilité respectueuse de l’environnement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5D5D4B-1BD7-1DFF-DD30-8C6531D9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40" y="2504102"/>
            <a:ext cx="1741407" cy="1708901"/>
          </a:xfrm>
          <a:prstGeom prst="rect">
            <a:avLst/>
          </a:prstGeom>
        </p:spPr>
      </p:pic>
      <p:pic>
        <p:nvPicPr>
          <p:cNvPr id="14" name="Image 13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ABE9CB0F-37B7-B14C-3881-354D9BF6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420" y="1155705"/>
            <a:ext cx="892622" cy="14032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BD8440-0CCE-C1CB-1D38-E8A797A6E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966" y="791433"/>
            <a:ext cx="2831404" cy="295598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790F5AB-2029-9263-DEA4-32B4AED70715}"/>
              </a:ext>
            </a:extLst>
          </p:cNvPr>
          <p:cNvSpPr txBox="1"/>
          <p:nvPr/>
        </p:nvSpPr>
        <p:spPr>
          <a:xfrm>
            <a:off x="4756029" y="2021249"/>
            <a:ext cx="272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E8DA7E-BE39-18CA-41E7-B47F4A200699}"/>
              </a:ext>
            </a:extLst>
          </p:cNvPr>
          <p:cNvSpPr txBox="1"/>
          <p:nvPr/>
        </p:nvSpPr>
        <p:spPr>
          <a:xfrm>
            <a:off x="4491898" y="1046915"/>
            <a:ext cx="619883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CNRS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A05A2D-8C11-4200-1CAC-55F4B25B167D}"/>
              </a:ext>
            </a:extLst>
          </p:cNvPr>
          <p:cNvSpPr txBox="1"/>
          <p:nvPr/>
        </p:nvSpPr>
        <p:spPr>
          <a:xfrm>
            <a:off x="5199789" y="947867"/>
            <a:ext cx="859837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MICHELIN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20E29E-01D6-A831-363F-1380E8D9A3DF}"/>
              </a:ext>
            </a:extLst>
          </p:cNvPr>
          <p:cNvSpPr txBox="1"/>
          <p:nvPr/>
        </p:nvSpPr>
        <p:spPr>
          <a:xfrm>
            <a:off x="6186660" y="913434"/>
            <a:ext cx="514060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FFC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1C833E-DCD2-CF72-EEFD-B371EA8FE6CF}"/>
              </a:ext>
            </a:extLst>
          </p:cNvPr>
          <p:cNvSpPr txBox="1"/>
          <p:nvPr/>
        </p:nvSpPr>
        <p:spPr>
          <a:xfrm>
            <a:off x="4370125" y="2506602"/>
            <a:ext cx="619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SMTC / RATP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9E0B819-6D3B-EC39-0860-379231E2AC5E}"/>
              </a:ext>
            </a:extLst>
          </p:cNvPr>
          <p:cNvSpPr txBox="1"/>
          <p:nvPr/>
        </p:nvSpPr>
        <p:spPr>
          <a:xfrm>
            <a:off x="7109153" y="2685520"/>
            <a:ext cx="566285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SNCF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7D07FDD-BB4D-066C-3BDF-49567221C5D3}"/>
              </a:ext>
            </a:extLst>
          </p:cNvPr>
          <p:cNvSpPr txBox="1"/>
          <p:nvPr/>
        </p:nvSpPr>
        <p:spPr>
          <a:xfrm>
            <a:off x="6981254" y="1155705"/>
            <a:ext cx="770002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STABUS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4E15A2D-DDC5-8CCB-42B1-4024BCFD4D15}"/>
              </a:ext>
            </a:extLst>
          </p:cNvPr>
          <p:cNvCxnSpPr>
            <a:cxnSpLocks/>
          </p:cNvCxnSpPr>
          <p:nvPr/>
        </p:nvCxnSpPr>
        <p:spPr>
          <a:xfrm>
            <a:off x="4985683" y="2637666"/>
            <a:ext cx="280131" cy="547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26E1F7A-8D30-5226-209D-2BDC41F7A9A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082285" y="2485100"/>
            <a:ext cx="310011" cy="200420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73ABB88-A78F-3C16-0ED3-B6377B848491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747203" y="1271121"/>
            <a:ext cx="234051" cy="17687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EAA113E-DDA2-FABB-4F9B-B218661FF3EF}"/>
              </a:ext>
            </a:extLst>
          </p:cNvPr>
          <p:cNvCxnSpPr>
            <a:cxnSpLocks/>
          </p:cNvCxnSpPr>
          <p:nvPr/>
        </p:nvCxnSpPr>
        <p:spPr>
          <a:xfrm flipH="1">
            <a:off x="6142756" y="1144266"/>
            <a:ext cx="179746" cy="303727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4845468-6CD4-408A-A7D5-36387CF6BF18}"/>
              </a:ext>
            </a:extLst>
          </p:cNvPr>
          <p:cNvCxnSpPr>
            <a:cxnSpLocks/>
          </p:cNvCxnSpPr>
          <p:nvPr/>
        </p:nvCxnSpPr>
        <p:spPr>
          <a:xfrm>
            <a:off x="5564418" y="1186228"/>
            <a:ext cx="82393" cy="277264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89269E9-8A08-0520-5ACD-F35827A165E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801840" y="1277747"/>
            <a:ext cx="355507" cy="22328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5AEF711E-BC03-DAAE-93F1-2ABAA5F2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354" y="3063241"/>
            <a:ext cx="910856" cy="125455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6E90776-4619-0541-A6F2-236776812876}"/>
              </a:ext>
            </a:extLst>
          </p:cNvPr>
          <p:cNvSpPr txBox="1"/>
          <p:nvPr/>
        </p:nvSpPr>
        <p:spPr>
          <a:xfrm>
            <a:off x="5767816" y="3323333"/>
            <a:ext cx="92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BUREAU </a:t>
            </a:r>
          </a:p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CHANGE</a:t>
            </a:r>
          </a:p>
        </p:txBody>
      </p:sp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EE37BB88-089A-A229-DA52-98FC29F9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27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4500" y="63500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ÉQUIPE : ÉCONOMIE, INFORMATIQUE ET MATHÉMATIQUES.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0A06786C-BE21-D248-887D-BCF46C6CF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34" y="1196769"/>
            <a:ext cx="1728709" cy="18280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8DCF0A-F5A5-AE4D-9BC0-31828B24DD17}"/>
              </a:ext>
            </a:extLst>
          </p:cNvPr>
          <p:cNvSpPr txBox="1"/>
          <p:nvPr/>
        </p:nvSpPr>
        <p:spPr>
          <a:xfrm>
            <a:off x="928521" y="3016344"/>
            <a:ext cx="14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Ariane Tichit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DBD767-3E1B-454D-8ABD-32EDDA3B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090" y="3454831"/>
            <a:ext cx="1029911" cy="11681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177D01-572C-0E41-A45E-B8734A40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98" y="3469006"/>
            <a:ext cx="1168186" cy="11681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A49222-C648-AF4E-A845-26655EB191DC}"/>
              </a:ext>
            </a:extLst>
          </p:cNvPr>
          <p:cNvSpPr txBox="1"/>
          <p:nvPr/>
        </p:nvSpPr>
        <p:spPr>
          <a:xfrm>
            <a:off x="3481104" y="304500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Pascal Lafourcade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A0AE2A-ED0F-B74B-973C-677BD1B38760}"/>
              </a:ext>
            </a:extLst>
          </p:cNvPr>
          <p:cNvSpPr txBox="1"/>
          <p:nvPr/>
        </p:nvSpPr>
        <p:spPr>
          <a:xfrm>
            <a:off x="6193714" y="296215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Paul-Marie </a:t>
            </a:r>
            <a:r>
              <a:rPr lang="fr-FR" dirty="0" err="1"/>
              <a:t>Grollemund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0107D3D-CFED-DE41-AFF1-782EE3FED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591" y="3443871"/>
            <a:ext cx="1179146" cy="11791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3255E-43AB-F24C-BB66-BC2F8E22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839" y="3454831"/>
            <a:ext cx="1157225" cy="1157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20B493-A12D-1848-9BE5-B0A37A235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83" y="3443871"/>
            <a:ext cx="1179146" cy="11791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85F9786-2D67-534B-8699-996416D25C7A}"/>
              </a:ext>
            </a:extLst>
          </p:cNvPr>
          <p:cNvSpPr txBox="1"/>
          <p:nvPr/>
        </p:nvSpPr>
        <p:spPr>
          <a:xfrm>
            <a:off x="512270" y="465972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Corentin </a:t>
            </a:r>
            <a:r>
              <a:rPr lang="fr-FR" dirty="0" err="1"/>
              <a:t>Elissée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C8198F-A2A5-2C44-AA53-643FFFB47FED}"/>
              </a:ext>
            </a:extLst>
          </p:cNvPr>
          <p:cNvSpPr txBox="1"/>
          <p:nvPr/>
        </p:nvSpPr>
        <p:spPr>
          <a:xfrm>
            <a:off x="2507652" y="464994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Gewu</a:t>
            </a:r>
            <a:r>
              <a:rPr lang="fr-FR" dirty="0"/>
              <a:t> Bu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5309E5-7490-0349-9BB0-EE8BE1AF0EFA}"/>
              </a:ext>
            </a:extLst>
          </p:cNvPr>
          <p:cNvSpPr txBox="1"/>
          <p:nvPr/>
        </p:nvSpPr>
        <p:spPr>
          <a:xfrm>
            <a:off x="3720567" y="4623017"/>
            <a:ext cx="190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Kevin </a:t>
            </a:r>
            <a:r>
              <a:rPr lang="fr-FR" dirty="0" err="1"/>
              <a:t>Atighehchi</a:t>
            </a:r>
            <a:endParaRPr lang="fr-FR" dirty="0"/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8AACC60-16D7-7848-BE33-DFEF98985B6B}"/>
              </a:ext>
            </a:extLst>
          </p:cNvPr>
          <p:cNvSpPr txBox="1"/>
          <p:nvPr/>
        </p:nvSpPr>
        <p:spPr>
          <a:xfrm>
            <a:off x="5618824" y="461296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Frederic</a:t>
            </a:r>
            <a:r>
              <a:rPr lang="fr-FR" dirty="0"/>
              <a:t> Hayek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FC2BC0-037E-0D4F-9331-28711130F5EE}"/>
              </a:ext>
            </a:extLst>
          </p:cNvPr>
          <p:cNvSpPr txBox="1"/>
          <p:nvPr/>
        </p:nvSpPr>
        <p:spPr>
          <a:xfrm>
            <a:off x="7309095" y="4617164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Alexis </a:t>
            </a:r>
            <a:r>
              <a:rPr lang="fr-FR" dirty="0" err="1"/>
              <a:t>Vannaire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9784C9-87BB-1A4F-BA1B-A70798807FDE}"/>
              </a:ext>
            </a:extLst>
          </p:cNvPr>
          <p:cNvSpPr txBox="1"/>
          <p:nvPr/>
        </p:nvSpPr>
        <p:spPr>
          <a:xfrm>
            <a:off x="4137083" y="875409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INS2I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C1FA03-A87A-4A48-8BD4-9D46521CE34B}"/>
              </a:ext>
            </a:extLst>
          </p:cNvPr>
          <p:cNvSpPr txBox="1"/>
          <p:nvPr/>
        </p:nvSpPr>
        <p:spPr>
          <a:xfrm>
            <a:off x="7073679" y="846501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INSMI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AB9D11-6596-2F4D-ADD2-0A94D5C8CE39}"/>
              </a:ext>
            </a:extLst>
          </p:cNvPr>
          <p:cNvSpPr txBox="1"/>
          <p:nvPr/>
        </p:nvSpPr>
        <p:spPr>
          <a:xfrm>
            <a:off x="1527394" y="880263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INSHS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06E73EF-BFA9-5A4F-BC76-9E0FC7BB6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663" y="1800182"/>
            <a:ext cx="1048233" cy="6248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8542584-6D9C-724A-A309-DF67DA47A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5184" y="1678501"/>
            <a:ext cx="873371" cy="8035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E59330B-5568-F849-964F-47BADC60F3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91634"/>
            <a:ext cx="947165" cy="133876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ADA452C-050E-FF4C-8C4D-C1A514DE3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8528" y="32494"/>
            <a:ext cx="779926" cy="75664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DF21C8-3082-4C40-280E-7B3D393133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743" y="1300880"/>
            <a:ext cx="1601727" cy="1707580"/>
          </a:xfrm>
          <a:prstGeom prst="rect">
            <a:avLst/>
          </a:prstGeom>
        </p:spPr>
      </p:pic>
      <p:sp>
        <p:nvSpPr>
          <p:cNvPr id="28" name="Espace réservé du numéro de diapositive 1">
            <a:extLst>
              <a:ext uri="{FF2B5EF4-FFF2-40B4-BE49-F238E27FC236}">
                <a16:creationId xmlns:a16="http://schemas.microsoft.com/office/drawing/2014/main" id="{E22871E7-EB85-04F8-81D3-9FDECD9B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12</a:t>
            </a:fld>
            <a:endParaRPr lang="fr-FR" dirty="0"/>
          </a:p>
        </p:txBody>
      </p: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39D582C9-9C67-AC9F-5C30-25122AC0F702}"/>
              </a:ext>
            </a:extLst>
          </p:cNvPr>
          <p:cNvSpPr txBox="1">
            <a:spLocks/>
          </p:cNvSpPr>
          <p:nvPr/>
        </p:nvSpPr>
        <p:spPr bwMode="gray">
          <a:xfrm>
            <a:off x="8756614" y="4419610"/>
            <a:ext cx="252000" cy="303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68B2E3-AEFF-48FE-B05D-D419A175EBC6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80F52E-4639-00D7-FC35-4639506888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1099" y="870485"/>
            <a:ext cx="646805" cy="908390"/>
          </a:xfrm>
          <a:prstGeom prst="rect">
            <a:avLst/>
          </a:prstGeom>
        </p:spPr>
      </p:pic>
      <p:pic>
        <p:nvPicPr>
          <p:cNvPr id="34" name="Image 33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4FED1437-F82D-EEB9-D90B-06E9EF5198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9023" y="1156761"/>
            <a:ext cx="1526492" cy="1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23528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Livrable : </a:t>
            </a:r>
            <a:r>
              <a:rPr lang="fr-FR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Preuve de Concept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03469A-E4C5-AA40-B200-C3D29F51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13</a:t>
            </a:fld>
            <a:endParaRPr lang="fr-FR"/>
          </a:p>
        </p:txBody>
      </p:sp>
      <p:sp>
        <p:nvSpPr>
          <p:cNvPr id="6" name="Google Shape;72;p15">
            <a:extLst>
              <a:ext uri="{FF2B5EF4-FFF2-40B4-BE49-F238E27FC236}">
                <a16:creationId xmlns:a16="http://schemas.microsoft.com/office/drawing/2014/main" id="{FE45B921-8492-FE49-BF2A-62F763E36BBC}"/>
              </a:ext>
            </a:extLst>
          </p:cNvPr>
          <p:cNvSpPr txBox="1"/>
          <p:nvPr/>
        </p:nvSpPr>
        <p:spPr>
          <a:xfrm>
            <a:off x="306195" y="919878"/>
            <a:ext cx="7200799" cy="4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1400" b="1" dirty="0">
                <a:latin typeface="Calibri"/>
                <a:ea typeface="Calibri"/>
                <a:cs typeface="Calibri"/>
                <a:sym typeface="Calibri"/>
              </a:rPr>
              <a:t>Crédits </a:t>
            </a:r>
            <a:r>
              <a:rPr lang="fr-FR" sz="1400" b="1" dirty="0" err="1">
                <a:latin typeface="Calibri"/>
                <a:ea typeface="Calibri"/>
                <a:cs typeface="Calibri"/>
                <a:sym typeface="Calibri"/>
              </a:rPr>
              <a:t>Declic</a:t>
            </a:r>
            <a:r>
              <a:rPr lang="fr-FR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>
                <a:latin typeface="Calibri"/>
                <a:ea typeface="Calibri"/>
                <a:cs typeface="Calibri"/>
                <a:sym typeface="Calibri"/>
              </a:rPr>
              <a:t>: Stage M2 en économie et stage M2 en mathématique (serveur analyse traces) </a:t>
            </a:r>
          </a:p>
          <a:p>
            <a:pPr lvl="0"/>
            <a:endParaRPr lang="fr-F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ACDB718A-978B-A944-AE6E-FEC8A068E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94013"/>
              </p:ext>
            </p:extLst>
          </p:nvPr>
        </p:nvGraphicFramePr>
        <p:xfrm>
          <a:off x="1117515" y="1419622"/>
          <a:ext cx="6908969" cy="34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2" imgW="7581900" imgH="3771900" progId="Excel.Sheet.12">
                  <p:embed/>
                </p:oleObj>
              </mc:Choice>
              <mc:Fallback>
                <p:oleObj name="Feuille de calcul" r:id="rId2" imgW="7581900" imgH="3771900" progId="Excel.Shee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ACDB718A-978B-A944-AE6E-FEC8A068E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7515" y="1419622"/>
                        <a:ext cx="6908969" cy="34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50A13A9-3F81-5C44-BAEF-2CA49157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Besoins financiers, ressources humaines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A102722-C278-3843-8102-767EBD7E9B42}"/>
              </a:ext>
            </a:extLst>
          </p:cNvPr>
          <p:cNvSpPr txBox="1"/>
          <p:nvPr/>
        </p:nvSpPr>
        <p:spPr>
          <a:xfrm>
            <a:off x="2569363" y="3270768"/>
            <a:ext cx="361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 post-doctorant (18 mois) : 60 K euros</a:t>
            </a:r>
          </a:p>
          <a:p>
            <a:r>
              <a:rPr lang="fr-FR" sz="1400" dirty="0"/>
              <a:t>1 ingénieur         (18 mois) : 60 K euros</a:t>
            </a:r>
          </a:p>
          <a:p>
            <a:r>
              <a:rPr lang="fr-FR" sz="1400" dirty="0"/>
              <a:t>2 serveurs dédiés               : 15 K euros</a:t>
            </a:r>
          </a:p>
          <a:p>
            <a:r>
              <a:rPr lang="fr-FR" sz="1400" dirty="0"/>
              <a:t>Fonctionnement                  :   5 K euros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C588EF-B557-864D-B2F8-24A5008A614D}"/>
              </a:ext>
            </a:extLst>
          </p:cNvPr>
          <p:cNvSpPr txBox="1"/>
          <p:nvPr/>
        </p:nvSpPr>
        <p:spPr>
          <a:xfrm>
            <a:off x="2672911" y="4359118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Budget Total : 140 K euros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692282-92E2-3240-A852-4B33103B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65520"/>
            <a:ext cx="1752600" cy="1155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EEBBB3-5056-FA4F-9B9C-D5E14BD9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053" y="1550673"/>
            <a:ext cx="2680545" cy="14333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A7F2E-6C2B-7C4F-9000-5B3BDCC0A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911" y="1758059"/>
            <a:ext cx="1701800" cy="11938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11B880-9F83-8849-BEB9-98E9AE783F4D}"/>
              </a:ext>
            </a:extLst>
          </p:cNvPr>
          <p:cNvSpPr txBox="1"/>
          <p:nvPr/>
        </p:nvSpPr>
        <p:spPr>
          <a:xfrm>
            <a:off x="6050765" y="933894"/>
            <a:ext cx="281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Post-doctorant</a:t>
            </a:r>
          </a:p>
          <a:p>
            <a:r>
              <a:rPr lang="fr-FR" dirty="0"/>
              <a:t>briques cryptographiques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A4348D-C902-EA49-85A9-3CEBB56EE303}"/>
              </a:ext>
            </a:extLst>
          </p:cNvPr>
          <p:cNvSpPr txBox="1"/>
          <p:nvPr/>
        </p:nvSpPr>
        <p:spPr>
          <a:xfrm>
            <a:off x="1080518" y="963115"/>
            <a:ext cx="201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Ingénieur blockchain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1C9D33-1553-9744-ADA1-FD7B3AB8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08" y="1931365"/>
            <a:ext cx="1392822" cy="785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868CE9-9A32-1445-B4A0-168419930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107504" y="178569"/>
            <a:ext cx="8244532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Après la </a:t>
            </a:r>
            <a:r>
              <a:rPr lang="fr-FR" sz="2400" dirty="0" err="1">
                <a:latin typeface="Calibri"/>
                <a:ea typeface="Calibri"/>
                <a:cs typeface="Calibri"/>
                <a:sym typeface="Calibri"/>
              </a:rPr>
              <a:t>pré-maturation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 : De la </a:t>
            </a:r>
            <a:r>
              <a:rPr lang="fr-FR" sz="2400" dirty="0" err="1">
                <a:latin typeface="Calibri"/>
                <a:ea typeface="Calibri"/>
                <a:cs typeface="Calibri"/>
                <a:sym typeface="Calibri"/>
              </a:rPr>
              <a:t>PoC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 au déploiement (maturation)</a:t>
            </a: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91D11A-D3DE-0246-91F8-112FE4D6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64" y="1398018"/>
            <a:ext cx="1840917" cy="14874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3CB613-0FDC-1442-B493-AEB97187876C}"/>
              </a:ext>
            </a:extLst>
          </p:cNvPr>
          <p:cNvSpPr txBox="1"/>
          <p:nvPr/>
        </p:nvSpPr>
        <p:spPr>
          <a:xfrm>
            <a:off x="2947731" y="102188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Déployer 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861A96-CD51-BE4A-BACE-BCC47E3A877A}"/>
              </a:ext>
            </a:extLst>
          </p:cNvPr>
          <p:cNvSpPr txBox="1"/>
          <p:nvPr/>
        </p:nvSpPr>
        <p:spPr>
          <a:xfrm>
            <a:off x="302778" y="437195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Changer les comportements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920658-97F7-4C42-8C2C-B0BEDC6DE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64" y="1465416"/>
            <a:ext cx="1086991" cy="10869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77DE25A-67F5-5E42-92B6-D77BCF9B4F83}"/>
              </a:ext>
            </a:extLst>
          </p:cNvPr>
          <p:cNvSpPr txBox="1"/>
          <p:nvPr/>
        </p:nvSpPr>
        <p:spPr>
          <a:xfrm>
            <a:off x="5873985" y="376386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Faire accepter 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7A3E7A-AFBB-9743-93B4-16C30F5BB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72" y="2482705"/>
            <a:ext cx="1392828" cy="9422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27B4B-3CF2-4A49-A605-E11686A0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427" y="1559254"/>
            <a:ext cx="1016049" cy="6752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82DDA2-C565-2D47-AA79-809F35A22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2738A1-E603-9E4B-9A7B-8C14AA79D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204" y="2682450"/>
            <a:ext cx="711200" cy="711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E2C00-38FB-C34C-8001-B3D6A9838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328" y="3004666"/>
            <a:ext cx="1274592" cy="840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0F0DAB-3BA7-1E45-96AA-880EA7654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52" y="990414"/>
            <a:ext cx="1533147" cy="7394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3490FE-E096-DE40-A367-4FB90925D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920" y="3022973"/>
            <a:ext cx="826229" cy="8262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1B441A-53DA-E347-BABF-7B84EF9C3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7892" y="4036693"/>
            <a:ext cx="1393477" cy="6967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3BEF479-E36F-244B-B500-B9285CF29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107" y="3236395"/>
            <a:ext cx="726183" cy="5132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13786AD-8FCC-AA11-2DEF-76192A2166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793" y="1682914"/>
            <a:ext cx="1324008" cy="138226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6F0ED2B-982F-8B5A-2DA5-71754FA80503}"/>
              </a:ext>
            </a:extLst>
          </p:cNvPr>
          <p:cNvSpPr txBox="1"/>
          <p:nvPr/>
        </p:nvSpPr>
        <p:spPr>
          <a:xfrm>
            <a:off x="-85672" y="2751469"/>
            <a:ext cx="237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50BBC5-AD4A-6EDC-7FB4-3E8F8F76E4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069" y="3138040"/>
            <a:ext cx="1274592" cy="12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23BACC-B7ED-084C-9CB8-C949B04E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024E6C-1CBD-5141-9A60-0F2FFB7BDF25}"/>
              </a:ext>
            </a:extLst>
          </p:cNvPr>
          <p:cNvSpPr txBox="1"/>
          <p:nvPr/>
        </p:nvSpPr>
        <p:spPr>
          <a:xfrm>
            <a:off x="3059832" y="183518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pour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597BA6-611D-AA42-84B4-7833DAAE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0" y="2945830"/>
            <a:ext cx="1728709" cy="18280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FA5884-E62F-5446-82F0-AA48D85CEF3B}"/>
              </a:ext>
            </a:extLst>
          </p:cNvPr>
          <p:cNvSpPr txBox="1"/>
          <p:nvPr/>
        </p:nvSpPr>
        <p:spPr>
          <a:xfrm>
            <a:off x="3752329" y="238888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Questions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549F12-3450-1540-9299-D3177AE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029" y="344133"/>
            <a:ext cx="1452716" cy="1452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F6250-D0D4-2ADF-861D-9D506B65F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50" y="1298468"/>
            <a:ext cx="1601727" cy="1707580"/>
          </a:xfrm>
          <a:prstGeom prst="rect">
            <a:avLst/>
          </a:prstGeom>
        </p:spPr>
      </p:pic>
      <p:pic>
        <p:nvPicPr>
          <p:cNvPr id="10" name="Image 9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45F79820-D06A-9F58-7D86-595491A41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820" y="-5514"/>
            <a:ext cx="1170926" cy="184069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30D9BA5-9C4C-23C6-C338-BFBF77A9DC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BAEB5A04-B680-1BB7-671E-812B7930B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43" y="1158189"/>
            <a:ext cx="1526492" cy="1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224420" y="38865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Valorisation et business</a:t>
            </a:r>
          </a:p>
          <a:p>
            <a:r>
              <a:rPr lang="fr-FR" sz="1600" dirty="0"/>
              <a:t>Changement de la société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251520" y="966865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140FD0-42CD-F549-B5EB-52D68320C8A2}"/>
              </a:ext>
            </a:extLst>
          </p:cNvPr>
          <p:cNvSpPr txBox="1"/>
          <p:nvPr/>
        </p:nvSpPr>
        <p:spPr>
          <a:xfrm>
            <a:off x="9318697" y="6439513"/>
            <a:ext cx="114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Assurance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3EA0FC-D32F-B143-B7C5-2E416361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DB2C66-2493-AC40-AE98-D2B6BF66FF11}"/>
              </a:ext>
            </a:extLst>
          </p:cNvPr>
          <p:cNvSpPr txBox="1"/>
          <p:nvPr/>
        </p:nvSpPr>
        <p:spPr>
          <a:xfrm>
            <a:off x="6676155" y="440493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Santé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C8920F-B405-B148-A9A9-220D6662FC1C}"/>
              </a:ext>
            </a:extLst>
          </p:cNvPr>
          <p:cNvSpPr txBox="1"/>
          <p:nvPr/>
        </p:nvSpPr>
        <p:spPr>
          <a:xfrm>
            <a:off x="11701430" y="6366836"/>
            <a:ext cx="66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TRUST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1D832D-2A69-884E-86A1-A73D8FC9C617}"/>
              </a:ext>
            </a:extLst>
          </p:cNvPr>
          <p:cNvSpPr txBox="1"/>
          <p:nvPr/>
        </p:nvSpPr>
        <p:spPr>
          <a:xfrm>
            <a:off x="6450915" y="233427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Recyclage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8A01D4-7686-BC46-8180-F6D586FED46F}"/>
              </a:ext>
            </a:extLst>
          </p:cNvPr>
          <p:cNvSpPr txBox="1"/>
          <p:nvPr/>
        </p:nvSpPr>
        <p:spPr>
          <a:xfrm>
            <a:off x="360670" y="4115276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Mobilité Transport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695941-9E27-3446-AB35-0B52FDB997B2}"/>
              </a:ext>
            </a:extLst>
          </p:cNvPr>
          <p:cNvSpPr txBox="1"/>
          <p:nvPr/>
        </p:nvSpPr>
        <p:spPr>
          <a:xfrm>
            <a:off x="2885098" y="203901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Diversité Monétaire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B804905-50B1-924E-B4AE-605FD4B0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77" y="2679346"/>
            <a:ext cx="1400528" cy="14005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4CD6F9-67D7-DE42-BB2F-13A703BAA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1"/>
          <a:stretch/>
        </p:blipFill>
        <p:spPr>
          <a:xfrm>
            <a:off x="5741879" y="1160855"/>
            <a:ext cx="2660640" cy="9788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A4D9F08-7DC7-5940-8AB4-903801CA8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635" y="3296306"/>
            <a:ext cx="1905000" cy="1066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77B402-B111-414F-AC66-FACF1062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793" y="1076517"/>
            <a:ext cx="2159000" cy="9398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767112D-C67A-974F-83E7-622851C80AB2}"/>
              </a:ext>
            </a:extLst>
          </p:cNvPr>
          <p:cNvSpPr txBox="1"/>
          <p:nvPr/>
        </p:nvSpPr>
        <p:spPr>
          <a:xfrm>
            <a:off x="3053781" y="444924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Assurance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CE80289-FEA7-FF47-9D3C-BF21D75E8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293" y="3249575"/>
            <a:ext cx="2191248" cy="108873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17950B-D210-D747-9305-58F7C39491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60" t="26776" r="5939" b="25042"/>
          <a:stretch/>
        </p:blipFill>
        <p:spPr>
          <a:xfrm>
            <a:off x="4141175" y="2398585"/>
            <a:ext cx="1600704" cy="88649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BA56D2D-2811-484D-92D4-7C6771C1C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EB8E1A-360E-574F-89B8-840BDCC9F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45" y="1361388"/>
            <a:ext cx="1157548" cy="11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3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186637" y="5441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Solution proposée</a:t>
            </a:r>
          </a:p>
          <a:p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Percée technologique/nouveauté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5496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C4E0D1A-A848-D94B-A951-21EEB609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63688" y="886386"/>
            <a:ext cx="6624736" cy="400682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404B7E-9A32-6D47-A7B7-30B9E126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7B821E-F4EF-4347-A53A-7FA43A6B1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57" y="1578928"/>
            <a:ext cx="1188556" cy="12317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FF5262-E7C0-674A-9552-75B8F6968EB4}"/>
              </a:ext>
            </a:extLst>
          </p:cNvPr>
          <p:cNvSpPr txBox="1"/>
          <p:nvPr/>
        </p:nvSpPr>
        <p:spPr>
          <a:xfrm>
            <a:off x="186637" y="114794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White </a:t>
            </a:r>
            <a:r>
              <a:rPr lang="fr-FR" dirty="0" err="1"/>
              <a:t>paper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C916C9-F501-6449-A3A7-3AC311F0E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537" y="260500"/>
            <a:ext cx="757579" cy="7575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8CA2B3-41D3-6343-AC5C-0EA48F724CDB}"/>
              </a:ext>
            </a:extLst>
          </p:cNvPr>
          <p:cNvSpPr txBox="1"/>
          <p:nvPr/>
        </p:nvSpPr>
        <p:spPr>
          <a:xfrm>
            <a:off x="64806" y="2829840"/>
            <a:ext cx="1721067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Premiers </a:t>
            </a:r>
            <a:r>
              <a:rPr lang="fr-FR" dirty="0" err="1"/>
              <a:t>classifieurs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04E5FA-F720-7349-99BA-AF4C5496CFCD}"/>
              </a:ext>
            </a:extLst>
          </p:cNvPr>
          <p:cNvSpPr txBox="1"/>
          <p:nvPr/>
        </p:nvSpPr>
        <p:spPr>
          <a:xfrm>
            <a:off x="78342" y="3611784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Tokenomics’20</a:t>
            </a:r>
          </a:p>
        </p:txBody>
      </p:sp>
    </p:spTree>
    <p:extLst>
      <p:ext uri="{BB962C8B-B14F-4D97-AF65-F5344CB8AC3E}">
        <p14:creationId xmlns:p14="http://schemas.microsoft.com/office/powerpoint/2010/main" val="32128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99715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LES DÉFAUTS DE BITCOIN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Constat : Problèmes et dysfonctionnements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6776F2A-C0A7-1D46-B83E-57F0045B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2472"/>
            <a:ext cx="2974318" cy="13772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394072-529C-A44E-90DB-4108F771A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50" y="1741086"/>
            <a:ext cx="3882491" cy="24245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4B54E-DD27-FC44-9E9B-8121FB766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87" y="1402737"/>
            <a:ext cx="1454559" cy="6766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D8CAE9-E758-9646-A12E-52260066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18BCB-4B9C-2D40-BD60-8E6F0F90C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917866"/>
            <a:ext cx="3757801" cy="40709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2C108A-A4A2-7643-8BD0-92378E93E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572" y="2809210"/>
            <a:ext cx="2499939" cy="14081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3D3E0B8-40C2-4949-BBD7-105B78ABCCE0}"/>
              </a:ext>
            </a:extLst>
          </p:cNvPr>
          <p:cNvSpPr txBox="1"/>
          <p:nvPr/>
        </p:nvSpPr>
        <p:spPr>
          <a:xfrm>
            <a:off x="150348" y="2578541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05CB51-5473-724B-B7A7-478B436DA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061475"/>
            <a:ext cx="2954973" cy="15734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9A45F8-AD54-B24C-BE6E-B92736F08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4B925D-57C7-B54B-96BB-51DDC9647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207" y="64500"/>
            <a:ext cx="873214" cy="75053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70C469-E896-DE4F-BAC3-EC1A61344A13}"/>
              </a:ext>
            </a:extLst>
          </p:cNvPr>
          <p:cNvSpPr txBox="1"/>
          <p:nvPr/>
        </p:nvSpPr>
        <p:spPr>
          <a:xfrm>
            <a:off x="720450" y="764866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4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217290" y="230801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UN CHANGEMENT DE PARADIGME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717CAA4-B76D-1D44-93FD-2FE0CB87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61775"/>
            <a:ext cx="3003082" cy="15015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D954F9-8E87-8C4E-8A3A-936E5F034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47" y="1557719"/>
            <a:ext cx="2204522" cy="146668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0AEB9EC-4C14-DF41-BE52-3C6C8EB54C0B}"/>
              </a:ext>
            </a:extLst>
          </p:cNvPr>
          <p:cNvSpPr txBox="1"/>
          <p:nvPr/>
        </p:nvSpPr>
        <p:spPr>
          <a:xfrm>
            <a:off x="4716016" y="1116071"/>
            <a:ext cx="345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comportement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204DD0-0F85-CF4C-B52A-BFF29FB832E2}"/>
              </a:ext>
            </a:extLst>
          </p:cNvPr>
          <p:cNvSpPr txBox="1"/>
          <p:nvPr/>
        </p:nvSpPr>
        <p:spPr>
          <a:xfrm>
            <a:off x="654910" y="956535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56580D3-0F63-5E48-BD0D-201A2F02D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47" y="1501933"/>
            <a:ext cx="1237628" cy="12211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3C1A78-3D38-4047-8E0A-F6075F90C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979" y="1729556"/>
            <a:ext cx="1238280" cy="9692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09F765-0CF0-BE42-9385-81950645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26402-3AE6-D34C-AB4D-94D90DDDC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77" y="3572412"/>
            <a:ext cx="1524000" cy="1320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EDA388-C308-4446-BCEF-FF86945F55C8}"/>
              </a:ext>
            </a:extLst>
          </p:cNvPr>
          <p:cNvSpPr txBox="1"/>
          <p:nvPr/>
        </p:nvSpPr>
        <p:spPr>
          <a:xfrm>
            <a:off x="164730" y="3065548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B6C18-166E-8646-8E48-34B88AA6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6" y="3518042"/>
            <a:ext cx="1237628" cy="12211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B9F848-8DF6-314B-9AC9-552AE42B5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8A0267F-33FC-6AB2-B072-E74816E93601}"/>
              </a:ext>
            </a:extLst>
          </p:cNvPr>
          <p:cNvSpPr txBox="1"/>
          <p:nvPr/>
        </p:nvSpPr>
        <p:spPr>
          <a:xfrm>
            <a:off x="5519072" y="343488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Changement des comportements</a:t>
            </a:r>
          </a:p>
          <a:p>
            <a:r>
              <a:rPr lang="fr-FR" dirty="0"/>
              <a:t>Consommation locale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E910F3-CE06-7414-EE21-238D3C2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705" y="3050752"/>
            <a:ext cx="1741407" cy="17089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A4DED1-2FCA-D7FC-9E31-F616E32CC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1158" y="94859"/>
            <a:ext cx="632338" cy="6741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EC9F8C-AC43-C44C-96F3-184ED929B9F4}"/>
              </a:ext>
            </a:extLst>
          </p:cNvPr>
          <p:cNvSpPr txBox="1"/>
          <p:nvPr/>
        </p:nvSpPr>
        <p:spPr>
          <a:xfrm>
            <a:off x="6980952" y="346188"/>
            <a:ext cx="135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Tokenomics</a:t>
            </a:r>
            <a:r>
              <a:rPr lang="fr-FR" sz="1100" dirty="0"/>
              <a:t> 2020</a:t>
            </a:r>
          </a:p>
        </p:txBody>
      </p:sp>
      <p:pic>
        <p:nvPicPr>
          <p:cNvPr id="24" name="Image 23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6F25B7EF-37A6-8EAB-D079-92ACCC873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281" y="94858"/>
            <a:ext cx="556887" cy="67412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3DA2BC-A3AB-12FC-29F1-A888C15B1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4746" y="84929"/>
            <a:ext cx="637501" cy="6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SOLUTION PROPOSÉE : ECOMOBICOIN 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Monnaie éco-responsable fondante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791DE805-422F-3C41-BCB1-FE711774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33484" y="2206020"/>
            <a:ext cx="1031875" cy="10318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374061-4448-8F40-9DC2-B667F770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38" y="1952476"/>
            <a:ext cx="1241614" cy="12416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1CBF01-7A01-7F4D-B374-620AE1FD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696" y="964193"/>
            <a:ext cx="1939319" cy="1092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92963E-EA29-F34D-8B80-3A679E93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89" y="2270379"/>
            <a:ext cx="844775" cy="844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F6A44-A97E-2E4B-BBC0-3233B1AAA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718" y="2162955"/>
            <a:ext cx="1068322" cy="10683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971557-00CF-1D42-9001-561A7C72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409" y="2217275"/>
            <a:ext cx="956757" cy="9567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8EE2BC-CD8A-224E-8E5F-C82DC04EA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5881" y="2217274"/>
            <a:ext cx="1000787" cy="100078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9CF86A-2A19-D040-A034-B80B0D14C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20812" y="3288738"/>
            <a:ext cx="2279085" cy="106832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86863A-E990-2143-9C92-8BD52B80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4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457A75-7AD4-4D4F-84B9-31486419B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9711" y="250873"/>
            <a:ext cx="757579" cy="75757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72F1A45-5BEA-9B41-ACD6-56C9A2ACE39F}"/>
              </a:ext>
            </a:extLst>
          </p:cNvPr>
          <p:cNvSpPr txBox="1"/>
          <p:nvPr/>
        </p:nvSpPr>
        <p:spPr>
          <a:xfrm>
            <a:off x="1315509" y="4475679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Fonte temporelle et spatiale de valeur pour </a:t>
            </a:r>
            <a:r>
              <a:rPr lang="fr-FR" b="1" dirty="0"/>
              <a:t>éviter l’épargne </a:t>
            </a:r>
          </a:p>
          <a:p>
            <a:pPr algn="ctr"/>
            <a:r>
              <a:rPr lang="fr-FR" b="1" dirty="0"/>
              <a:t>et encourager la dépense locale </a:t>
            </a:r>
          </a:p>
        </p:txBody>
      </p:sp>
    </p:spTree>
    <p:extLst>
      <p:ext uri="{BB962C8B-B14F-4D97-AF65-F5344CB8AC3E}">
        <p14:creationId xmlns:p14="http://schemas.microsoft.com/office/powerpoint/2010/main" val="33068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853"/>
            <a:ext cx="423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BUSINESS MODEL CANVAS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F195F17-183C-EDC4-B2C4-87B668432366}"/>
              </a:ext>
            </a:extLst>
          </p:cNvPr>
          <p:cNvGrpSpPr/>
          <p:nvPr/>
        </p:nvGrpSpPr>
        <p:grpSpPr>
          <a:xfrm>
            <a:off x="934158" y="682915"/>
            <a:ext cx="1610012" cy="2970817"/>
            <a:chOff x="177858" y="904263"/>
            <a:chExt cx="2143606" cy="3955414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7F2D6BB-D02A-6D30-9162-9920B98D47C9}"/>
                </a:ext>
              </a:extLst>
            </p:cNvPr>
            <p:cNvSpPr txBox="1"/>
            <p:nvPr/>
          </p:nvSpPr>
          <p:spPr>
            <a:xfrm>
              <a:off x="781398" y="1068696"/>
              <a:ext cx="1540066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PARTENARIATS CLÉS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58ABEB4-F562-30C8-DC43-70C30D652841}"/>
                </a:ext>
              </a:extLst>
            </p:cNvPr>
            <p:cNvSpPr/>
            <p:nvPr/>
          </p:nvSpPr>
          <p:spPr>
            <a:xfrm>
              <a:off x="177858" y="904263"/>
              <a:ext cx="1908033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BC4B4D6D-5EC5-D819-6E46-B51B2AE5D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92" y="1088638"/>
              <a:ext cx="534660" cy="365502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41A5BA5-80A3-18D4-1AAB-1A8C00E97A39}"/>
              </a:ext>
            </a:extLst>
          </p:cNvPr>
          <p:cNvGrpSpPr/>
          <p:nvPr/>
        </p:nvGrpSpPr>
        <p:grpSpPr>
          <a:xfrm>
            <a:off x="2365133" y="682916"/>
            <a:ext cx="1419408" cy="1538098"/>
            <a:chOff x="2081803" y="904262"/>
            <a:chExt cx="1889832" cy="2047859"/>
          </a:xfrm>
        </p:grpSpPr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559E55D-E195-95A6-1724-9C57008B486A}"/>
                </a:ext>
              </a:extLst>
            </p:cNvPr>
            <p:cNvSpPr txBox="1"/>
            <p:nvPr/>
          </p:nvSpPr>
          <p:spPr>
            <a:xfrm>
              <a:off x="2750730" y="1068697"/>
              <a:ext cx="1169763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ACTIVITÉS CLÉS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763AA9-1D02-55DE-D67E-C8E2CF850C7E}"/>
                </a:ext>
              </a:extLst>
            </p:cNvPr>
            <p:cNvSpPr/>
            <p:nvPr/>
          </p:nvSpPr>
          <p:spPr>
            <a:xfrm>
              <a:off x="2081803" y="904262"/>
              <a:ext cx="1889832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ED46D735-2385-4BA4-5451-1A8A4448B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110" y="1032542"/>
              <a:ext cx="483779" cy="477694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C201997-AC7F-0B7A-52FD-F7ECF8094F58}"/>
              </a:ext>
            </a:extLst>
          </p:cNvPr>
          <p:cNvGrpSpPr/>
          <p:nvPr/>
        </p:nvGrpSpPr>
        <p:grpSpPr>
          <a:xfrm>
            <a:off x="3792718" y="682917"/>
            <a:ext cx="1448125" cy="2970817"/>
            <a:chOff x="3982522" y="904263"/>
            <a:chExt cx="1928066" cy="3955414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BCF6A552-5AA7-669C-FC70-5C15C1055A59}"/>
                </a:ext>
              </a:extLst>
            </p:cNvPr>
            <p:cNvSpPr txBox="1"/>
            <p:nvPr/>
          </p:nvSpPr>
          <p:spPr>
            <a:xfrm>
              <a:off x="4485876" y="1031132"/>
              <a:ext cx="1424712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PROPOSITIONS DE VALEUR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C4E21B6-BBF7-4E67-5D27-4F0FB5A6842E}"/>
                </a:ext>
              </a:extLst>
            </p:cNvPr>
            <p:cNvSpPr/>
            <p:nvPr/>
          </p:nvSpPr>
          <p:spPr>
            <a:xfrm>
              <a:off x="3982522" y="904263"/>
              <a:ext cx="1889832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FCEAE5B-3129-6B94-616A-830FF552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0181" y="975034"/>
              <a:ext cx="424919" cy="535202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78C1624-C5B8-0014-0281-D619DFFECCF0}"/>
              </a:ext>
            </a:extLst>
          </p:cNvPr>
          <p:cNvGrpSpPr/>
          <p:nvPr/>
        </p:nvGrpSpPr>
        <p:grpSpPr>
          <a:xfrm>
            <a:off x="5210164" y="682916"/>
            <a:ext cx="1595709" cy="1538098"/>
            <a:chOff x="5869742" y="904262"/>
            <a:chExt cx="2124564" cy="2047859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E7FC96F-98BC-7DDA-437F-DD29DC18EFFB}"/>
                </a:ext>
              </a:extLst>
            </p:cNvPr>
            <p:cNvSpPr txBox="1"/>
            <p:nvPr/>
          </p:nvSpPr>
          <p:spPr>
            <a:xfrm>
              <a:off x="6387674" y="1068697"/>
              <a:ext cx="1606632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COMMUNICATION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E77116-9DEB-6843-FFBB-1AED6E8403E9}"/>
                </a:ext>
              </a:extLst>
            </p:cNvPr>
            <p:cNvSpPr/>
            <p:nvPr/>
          </p:nvSpPr>
          <p:spPr>
            <a:xfrm>
              <a:off x="5869742" y="904262"/>
              <a:ext cx="1913606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E15F291-740C-9710-09BC-A329913AA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430" y="1077368"/>
              <a:ext cx="514550" cy="450231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21A3873-0B51-C891-1860-EFFCA66DCA11}"/>
              </a:ext>
            </a:extLst>
          </p:cNvPr>
          <p:cNvGrpSpPr/>
          <p:nvPr/>
        </p:nvGrpSpPr>
        <p:grpSpPr>
          <a:xfrm>
            <a:off x="6655605" y="682917"/>
            <a:ext cx="1556168" cy="2970817"/>
            <a:chOff x="7794234" y="904263"/>
            <a:chExt cx="2071917" cy="3955414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EC9A3EA-AB7F-0619-B828-3E40A8E893B3}"/>
                </a:ext>
              </a:extLst>
            </p:cNvPr>
            <p:cNvSpPr txBox="1"/>
            <p:nvPr/>
          </p:nvSpPr>
          <p:spPr>
            <a:xfrm>
              <a:off x="8397091" y="1068696"/>
              <a:ext cx="1469060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CIBLES</a:t>
              </a:r>
            </a:p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SEGMENTS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D93653-1FDA-6B6F-801C-73729FDA03F5}"/>
                </a:ext>
              </a:extLst>
            </p:cNvPr>
            <p:cNvSpPr/>
            <p:nvPr/>
          </p:nvSpPr>
          <p:spPr>
            <a:xfrm>
              <a:off x="7794234" y="904263"/>
              <a:ext cx="1936250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540ED35-F395-3AE1-684C-3E0DD1B0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0651" y="1046955"/>
              <a:ext cx="446220" cy="51105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D7A629A-0F96-5120-8FD0-C30783391E58}"/>
              </a:ext>
            </a:extLst>
          </p:cNvPr>
          <p:cNvGrpSpPr/>
          <p:nvPr/>
        </p:nvGrpSpPr>
        <p:grpSpPr>
          <a:xfrm>
            <a:off x="932227" y="3653733"/>
            <a:ext cx="3589394" cy="1243735"/>
            <a:chOff x="173999" y="4859676"/>
            <a:chExt cx="4779000" cy="1655937"/>
          </a:xfrm>
        </p:grpSpPr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0E49638-3635-AB05-9CEF-3A02BB3DC040}"/>
                </a:ext>
              </a:extLst>
            </p:cNvPr>
            <p:cNvSpPr txBox="1"/>
            <p:nvPr/>
          </p:nvSpPr>
          <p:spPr>
            <a:xfrm>
              <a:off x="851419" y="4992517"/>
              <a:ext cx="200094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COÛTS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4CB2267-C308-4497-D4DB-04AC3DE10A93}"/>
                </a:ext>
              </a:extLst>
            </p:cNvPr>
            <p:cNvSpPr/>
            <p:nvPr/>
          </p:nvSpPr>
          <p:spPr>
            <a:xfrm rot="5400000">
              <a:off x="1735530" y="3298145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7DF4231-0D2B-2248-E4B5-9486E60F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315" y="4947328"/>
              <a:ext cx="452737" cy="476104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E9A8970-20E5-3AB8-0568-4F20D529A302}"/>
              </a:ext>
            </a:extLst>
          </p:cNvPr>
          <p:cNvGrpSpPr/>
          <p:nvPr/>
        </p:nvGrpSpPr>
        <p:grpSpPr>
          <a:xfrm>
            <a:off x="2365133" y="2218535"/>
            <a:ext cx="1419408" cy="1435199"/>
            <a:chOff x="2081803" y="2948820"/>
            <a:chExt cx="1889832" cy="191085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92CB6FE-81F1-E50C-D93E-E908A166CD9B}"/>
                </a:ext>
              </a:extLst>
            </p:cNvPr>
            <p:cNvSpPr txBox="1"/>
            <p:nvPr/>
          </p:nvSpPr>
          <p:spPr>
            <a:xfrm>
              <a:off x="2709488" y="3084961"/>
              <a:ext cx="1252247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RESSOURCES CLÉS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CB194D0-3F17-A129-4E22-4452DE12D756}"/>
                </a:ext>
              </a:extLst>
            </p:cNvPr>
            <p:cNvSpPr/>
            <p:nvPr/>
          </p:nvSpPr>
          <p:spPr>
            <a:xfrm>
              <a:off x="2081803" y="2948820"/>
              <a:ext cx="1889832" cy="1910857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B93796BD-9945-0A4F-0165-21E72BCE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8951" y="3070494"/>
              <a:ext cx="519375" cy="519375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4520483" y="3653734"/>
            <a:ext cx="3589394" cy="1243735"/>
            <a:chOff x="4951484" y="4859677"/>
            <a:chExt cx="4779000" cy="1655937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513015" y="3298146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501CE8B-3B18-576F-D6FB-AE5601127D0A}"/>
              </a:ext>
            </a:extLst>
          </p:cNvPr>
          <p:cNvGrpSpPr/>
          <p:nvPr/>
        </p:nvGrpSpPr>
        <p:grpSpPr>
          <a:xfrm>
            <a:off x="5210165" y="2218535"/>
            <a:ext cx="1437264" cy="1437781"/>
            <a:chOff x="5869742" y="2948820"/>
            <a:chExt cx="1913606" cy="1914294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D3FC8378-2F94-4FF0-6EC2-133D9EC2C26D}"/>
                </a:ext>
              </a:extLst>
            </p:cNvPr>
            <p:cNvSpPr txBox="1"/>
            <p:nvPr/>
          </p:nvSpPr>
          <p:spPr>
            <a:xfrm>
              <a:off x="6467414" y="3126786"/>
              <a:ext cx="1252247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DISTRIBUTION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33EC316-7364-9958-66A6-B1EE3D227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2172" y="3022141"/>
              <a:ext cx="482126" cy="43275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4C4517-5DDD-4014-3319-8E1E010D53AD}"/>
                </a:ext>
              </a:extLst>
            </p:cNvPr>
            <p:cNvSpPr/>
            <p:nvPr/>
          </p:nvSpPr>
          <p:spPr>
            <a:xfrm>
              <a:off x="5869742" y="2948820"/>
              <a:ext cx="1913606" cy="191429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FA1AC85-BDBE-93BC-BEBF-580F7F529595}"/>
              </a:ext>
            </a:extLst>
          </p:cNvPr>
          <p:cNvSpPr txBox="1"/>
          <p:nvPr/>
        </p:nvSpPr>
        <p:spPr>
          <a:xfrm>
            <a:off x="948796" y="1269282"/>
            <a:ext cx="1408619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CNRS – UCA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Transport / RATP /SNCF / STABUS /SMTP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MICHELIN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Entreprise RSE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PÔLE EMPLOI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Assureur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FFC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Équipementier …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Communauté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de </a:t>
            </a:r>
            <a:r>
              <a:rPr lang="fr-FR" sz="900" dirty="0" err="1"/>
              <a:t>Dév</a:t>
            </a:r>
            <a:r>
              <a:rPr lang="fr-FR" sz="900" dirty="0"/>
              <a:t> : QUADRANS,</a:t>
            </a:r>
          </a:p>
          <a:p>
            <a:pPr>
              <a:lnSpc>
                <a:spcPts val="1300"/>
              </a:lnSpc>
            </a:pPr>
            <a:r>
              <a:rPr lang="fr-FR" sz="900" dirty="0" err="1"/>
              <a:t>Tezos</a:t>
            </a:r>
            <a:r>
              <a:rPr lang="fr-FR" sz="900" dirty="0"/>
              <a:t> … 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2D3FF0A-DCD9-F019-2BD1-50F765BC0EB0}"/>
              </a:ext>
            </a:extLst>
          </p:cNvPr>
          <p:cNvSpPr txBox="1"/>
          <p:nvPr/>
        </p:nvSpPr>
        <p:spPr>
          <a:xfrm>
            <a:off x="2356955" y="1205215"/>
            <a:ext cx="1433079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Protocole + maintenance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VRP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60317AD-3916-36D2-0760-1C1803A268B5}"/>
              </a:ext>
            </a:extLst>
          </p:cNvPr>
          <p:cNvSpPr txBox="1"/>
          <p:nvPr/>
        </p:nvSpPr>
        <p:spPr>
          <a:xfrm>
            <a:off x="2312379" y="2719508"/>
            <a:ext cx="1389174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Pers. </a:t>
            </a:r>
            <a:r>
              <a:rPr lang="fr-FR" sz="900" dirty="0" err="1"/>
              <a:t>Dév</a:t>
            </a:r>
            <a:r>
              <a:rPr lang="fr-FR" sz="900" dirty="0"/>
              <a:t> + Recherche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Pers. Support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•Serveurs + </a:t>
            </a:r>
            <a:r>
              <a:rPr lang="fr-FR" sz="900" dirty="0">
                <a:solidFill>
                  <a:srgbClr val="FF735C"/>
                </a:solidFill>
              </a:rPr>
              <a:t>Co-développement  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68F065B5-4E1D-D2B4-515B-E93625722A92}"/>
              </a:ext>
            </a:extLst>
          </p:cNvPr>
          <p:cNvSpPr txBox="1"/>
          <p:nvPr/>
        </p:nvSpPr>
        <p:spPr>
          <a:xfrm>
            <a:off x="3180689" y="3241732"/>
            <a:ext cx="71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CNRS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MICHELIN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STABUS</a:t>
            </a:r>
          </a:p>
        </p:txBody>
      </p:sp>
      <p:sp>
        <p:nvSpPr>
          <p:cNvPr id="82" name="Parenthèse ouvrante 81">
            <a:extLst>
              <a:ext uri="{FF2B5EF4-FFF2-40B4-BE49-F238E27FC236}">
                <a16:creationId xmlns:a16="http://schemas.microsoft.com/office/drawing/2014/main" id="{39D40E58-8FBB-DD45-2EFF-CAB4FB684C1F}"/>
              </a:ext>
            </a:extLst>
          </p:cNvPr>
          <p:cNvSpPr/>
          <p:nvPr/>
        </p:nvSpPr>
        <p:spPr>
          <a:xfrm>
            <a:off x="3244320" y="3241732"/>
            <a:ext cx="45719" cy="388218"/>
          </a:xfrm>
          <a:prstGeom prst="leftBracket">
            <a:avLst/>
          </a:prstGeom>
          <a:ln>
            <a:solidFill>
              <a:srgbClr val="FF7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36982E22-EF21-EAF3-C8DF-5850D6499095}"/>
              </a:ext>
            </a:extLst>
          </p:cNvPr>
          <p:cNvSpPr txBox="1"/>
          <p:nvPr/>
        </p:nvSpPr>
        <p:spPr>
          <a:xfrm>
            <a:off x="3741670" y="1205215"/>
            <a:ext cx="1482561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Notre </a:t>
            </a:r>
            <a:r>
              <a:rPr lang="fr-FR" sz="900" dirty="0">
                <a:solidFill>
                  <a:srgbClr val="00B050"/>
                </a:solidFill>
              </a:rPr>
              <a:t>MONNAIE</a:t>
            </a:r>
            <a:r>
              <a:rPr lang="fr-FR" sz="900" dirty="0"/>
              <a:t> / services / Produits </a:t>
            </a:r>
            <a:r>
              <a:rPr lang="fr-FR" sz="900" dirty="0">
                <a:solidFill>
                  <a:srgbClr val="00B050"/>
                </a:solidFill>
              </a:rPr>
              <a:t>EMC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Aide </a:t>
            </a:r>
            <a:r>
              <a:rPr lang="fr-FR" sz="900" dirty="0">
                <a:solidFill>
                  <a:srgbClr val="00B050"/>
                </a:solidFill>
              </a:rPr>
              <a:t>salariés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Qui veulent </a:t>
            </a:r>
            <a:r>
              <a:rPr lang="fr-FR" sz="900" dirty="0">
                <a:solidFill>
                  <a:srgbClr val="00B050"/>
                </a:solidFill>
              </a:rPr>
              <a:t>avoir une mobilité Eco responsable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 fournissant </a:t>
            </a:r>
            <a:r>
              <a:rPr lang="fr-FR" sz="900" dirty="0">
                <a:solidFill>
                  <a:srgbClr val="00B050"/>
                </a:solidFill>
              </a:rPr>
              <a:t>certificat sécurisation + </a:t>
            </a:r>
            <a:r>
              <a:rPr lang="fr-FR" sz="900" dirty="0" err="1">
                <a:solidFill>
                  <a:srgbClr val="00B050"/>
                </a:solidFill>
              </a:rPr>
              <a:t>privacy</a:t>
            </a:r>
            <a:r>
              <a:rPr lang="fr-FR" sz="900" dirty="0">
                <a:solidFill>
                  <a:srgbClr val="00B050"/>
                </a:solidFill>
              </a:rPr>
              <a:t> </a:t>
            </a:r>
            <a:r>
              <a:rPr lang="fr-FR" sz="900" dirty="0" err="1">
                <a:solidFill>
                  <a:srgbClr val="00B050"/>
                </a:solidFill>
              </a:rPr>
              <a:t>friendly</a:t>
            </a:r>
            <a:r>
              <a:rPr lang="fr-FR" sz="900" dirty="0">
                <a:solidFill>
                  <a:srgbClr val="00B050"/>
                </a:solidFill>
              </a:rPr>
              <a:t> + rémunération + incitation à dépenser local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Contrairement à DÉCATHLON,WEWARD…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51F7A4C-6151-9626-1829-01E6DFD43488}"/>
              </a:ext>
            </a:extLst>
          </p:cNvPr>
          <p:cNvSpPr txBox="1"/>
          <p:nvPr/>
        </p:nvSpPr>
        <p:spPr>
          <a:xfrm>
            <a:off x="5174424" y="1205215"/>
            <a:ext cx="1631449" cy="57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Marketing direct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Réseaux sociaux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Vers cibles + commerçant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EE8D71C1-9270-DEC9-8995-6007072BED5C}"/>
              </a:ext>
            </a:extLst>
          </p:cNvPr>
          <p:cNvSpPr txBox="1"/>
          <p:nvPr/>
        </p:nvSpPr>
        <p:spPr>
          <a:xfrm>
            <a:off x="5174424" y="2707860"/>
            <a:ext cx="1482561" cy="41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012BAAA-20CF-402B-C40E-A60768B61265}"/>
              </a:ext>
            </a:extLst>
          </p:cNvPr>
          <p:cNvSpPr txBox="1"/>
          <p:nvPr/>
        </p:nvSpPr>
        <p:spPr>
          <a:xfrm>
            <a:off x="6630475" y="1205215"/>
            <a:ext cx="1482561" cy="157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Salariés à Vélo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50"/>
                </a:solidFill>
              </a:rPr>
              <a:t>Course à pied / vélo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</a:t>
            </a:r>
            <a:r>
              <a:rPr lang="fr-FR" sz="900" dirty="0">
                <a:solidFill>
                  <a:srgbClr val="00B0F0"/>
                </a:solidFill>
              </a:rPr>
              <a:t>Covoiturage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</a:rPr>
              <a:t>Transport en commun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Commerce proximité</a:t>
            </a:r>
            <a:endParaRPr lang="fr-FR" sz="900" dirty="0">
              <a:solidFill>
                <a:srgbClr val="00B0F0"/>
              </a:solidFill>
            </a:endParaRP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D6685AD-113C-8B43-5E4B-B4B872C028AE}"/>
              </a:ext>
            </a:extLst>
          </p:cNvPr>
          <p:cNvCxnSpPr/>
          <p:nvPr/>
        </p:nvCxnSpPr>
        <p:spPr>
          <a:xfrm>
            <a:off x="6798468" y="1733669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60285C98-FF82-F863-97A1-B8E46E6F4306}"/>
              </a:ext>
            </a:extLst>
          </p:cNvPr>
          <p:cNvCxnSpPr/>
          <p:nvPr/>
        </p:nvCxnSpPr>
        <p:spPr>
          <a:xfrm>
            <a:off x="6798468" y="2415101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0FCA2A82-2242-7930-1B02-D21D319E71DD}"/>
              </a:ext>
            </a:extLst>
          </p:cNvPr>
          <p:cNvSpPr txBox="1"/>
          <p:nvPr/>
        </p:nvSpPr>
        <p:spPr>
          <a:xfrm>
            <a:off x="1508638" y="3954239"/>
            <a:ext cx="2943331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Salaires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Locaux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Infrastructure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Marketing</a:t>
            </a:r>
            <a:endParaRPr lang="fr-FR" sz="900" dirty="0">
              <a:solidFill>
                <a:srgbClr val="FF735C"/>
              </a:solidFill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58" y="3947857"/>
            <a:ext cx="782639" cy="817076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1688" y="3960251"/>
            <a:ext cx="769813" cy="766734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9905" y="3996841"/>
            <a:ext cx="789081" cy="619692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1877" y="3922388"/>
            <a:ext cx="860883" cy="797751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6257449" y="4619263"/>
            <a:ext cx="9278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7085699" y="4619263"/>
            <a:ext cx="1103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5478490" y="4619263"/>
            <a:ext cx="767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4472977" y="4619263"/>
            <a:ext cx="1003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sp>
        <p:nvSpPr>
          <p:cNvPr id="87" name="Espace réservé du numéro de diapositive 1">
            <a:extLst>
              <a:ext uri="{FF2B5EF4-FFF2-40B4-BE49-F238E27FC236}">
                <a16:creationId xmlns:a16="http://schemas.microsoft.com/office/drawing/2014/main" id="{CD214B6E-5B55-9D09-A34E-AB939234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656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495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MODÈLE DE REVENU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708639" y="915565"/>
            <a:ext cx="7751046" cy="3678661"/>
            <a:chOff x="4951486" y="4859678"/>
            <a:chExt cx="4779000" cy="2268123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13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13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206924" y="3604240"/>
              <a:ext cx="2268123" cy="4779000"/>
            </a:xfrm>
            <a:prstGeom prst="rect">
              <a:avLst/>
            </a:prstGeom>
            <a:noFill/>
            <a:ln w="22225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4" y="2019893"/>
            <a:ext cx="1595819" cy="1666037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546" y="2032288"/>
            <a:ext cx="1569666" cy="1563388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01" y="2068877"/>
            <a:ext cx="1726454" cy="1355843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528" y="1994425"/>
            <a:ext cx="1755360" cy="1626632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4703997" y="3557775"/>
            <a:ext cx="1391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6583060" y="3557257"/>
            <a:ext cx="17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2883978" y="3595676"/>
            <a:ext cx="123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823153" y="3562563"/>
            <a:ext cx="160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3342676-00B2-E88E-E83F-470731D3583B}"/>
              </a:ext>
            </a:extLst>
          </p:cNvPr>
          <p:cNvCxnSpPr>
            <a:cxnSpLocks/>
          </p:cNvCxnSpPr>
          <p:nvPr/>
        </p:nvCxnSpPr>
        <p:spPr>
          <a:xfrm flipV="1">
            <a:off x="2184691" y="1856398"/>
            <a:ext cx="0" cy="425319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BD9D63A3-11A8-6725-3AD7-C800DA137DF0}"/>
              </a:ext>
            </a:extLst>
          </p:cNvPr>
          <p:cNvSpPr txBox="1"/>
          <p:nvPr/>
        </p:nvSpPr>
        <p:spPr>
          <a:xfrm>
            <a:off x="1479896" y="1617370"/>
            <a:ext cx="1408619" cy="24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CAPITAUX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1B7C74E0-F62C-D8C4-4D70-54E1F32893FB}"/>
              </a:ext>
            </a:extLst>
          </p:cNvPr>
          <p:cNvCxnSpPr>
            <a:cxnSpLocks/>
          </p:cNvCxnSpPr>
          <p:nvPr/>
        </p:nvCxnSpPr>
        <p:spPr>
          <a:xfrm>
            <a:off x="1155421" y="3834256"/>
            <a:ext cx="0" cy="24966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84E2E9D-D4E1-9B03-521C-CBA5FEDE1113}"/>
              </a:ext>
            </a:extLst>
          </p:cNvPr>
          <p:cNvSpPr txBox="1"/>
          <p:nvPr/>
        </p:nvSpPr>
        <p:spPr>
          <a:xfrm>
            <a:off x="759438" y="4083918"/>
            <a:ext cx="77052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BONNES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ACTIONS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B9786DB1-5273-0FB0-41DE-4B369305D6E4}"/>
              </a:ext>
            </a:extLst>
          </p:cNvPr>
          <p:cNvCxnSpPr>
            <a:cxnSpLocks/>
          </p:cNvCxnSpPr>
          <p:nvPr/>
        </p:nvCxnSpPr>
        <p:spPr>
          <a:xfrm flipV="1">
            <a:off x="2163015" y="3834256"/>
            <a:ext cx="0" cy="28803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2A5ABA5-BBAA-9A67-E373-BCAC804E8456}"/>
              </a:ext>
            </a:extLst>
          </p:cNvPr>
          <p:cNvSpPr txBox="1"/>
          <p:nvPr/>
        </p:nvSpPr>
        <p:spPr>
          <a:xfrm>
            <a:off x="1497116" y="4083918"/>
            <a:ext cx="133179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TAXE + FONTE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FRAIS CHANGE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8A207FE5-6E53-DC30-A707-DDD4E290C56A}"/>
              </a:ext>
            </a:extLst>
          </p:cNvPr>
          <p:cNvSpPr txBox="1"/>
          <p:nvPr/>
        </p:nvSpPr>
        <p:spPr>
          <a:xfrm>
            <a:off x="2918570" y="1277098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GRATIFICATION 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LOTERIE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F177377-CF57-419F-79F0-EB7611CB54FD}"/>
              </a:ext>
            </a:extLst>
          </p:cNvPr>
          <p:cNvCxnSpPr>
            <a:cxnSpLocks/>
          </p:cNvCxnSpPr>
          <p:nvPr/>
        </p:nvCxnSpPr>
        <p:spPr>
          <a:xfrm flipV="1">
            <a:off x="3848024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D6A2FB4C-56AB-4E5A-C6B2-836977B5D0E5}"/>
              </a:ext>
            </a:extLst>
          </p:cNvPr>
          <p:cNvSpPr txBox="1"/>
          <p:nvPr/>
        </p:nvSpPr>
        <p:spPr>
          <a:xfrm>
            <a:off x="4800702" y="1428815"/>
            <a:ext cx="1726454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    CA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0A2038D3-4AD5-DB51-035D-5C0161F04ADA}"/>
              </a:ext>
            </a:extLst>
          </p:cNvPr>
          <p:cNvCxnSpPr>
            <a:cxnSpLocks/>
          </p:cNvCxnSpPr>
          <p:nvPr/>
        </p:nvCxnSpPr>
        <p:spPr>
          <a:xfrm flipV="1">
            <a:off x="5653527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20AFE5B3-E987-5EF2-3289-34E662318A6E}"/>
              </a:ext>
            </a:extLst>
          </p:cNvPr>
          <p:cNvSpPr txBox="1"/>
          <p:nvPr/>
        </p:nvSpPr>
        <p:spPr>
          <a:xfrm>
            <a:off x="6536315" y="1242000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lnSpc>
                <a:spcPts val="1300"/>
              </a:lnSpc>
              <a:defRPr sz="90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fr-FR" dirty="0"/>
              <a:t>LABEL VERT</a:t>
            </a:r>
          </a:p>
          <a:p>
            <a:r>
              <a:rPr lang="fr-FR" dirty="0"/>
              <a:t>+ GRATIFICATION</a:t>
            </a:r>
          </a:p>
          <a:p>
            <a:r>
              <a:rPr lang="fr-FR" dirty="0"/>
              <a:t>POUR COMP. ÉCO </a:t>
            </a:r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A6A2166A-76A8-34C1-9885-57D03FDDF0CF}"/>
              </a:ext>
            </a:extLst>
          </p:cNvPr>
          <p:cNvCxnSpPr>
            <a:cxnSpLocks/>
          </p:cNvCxnSpPr>
          <p:nvPr/>
        </p:nvCxnSpPr>
        <p:spPr>
          <a:xfrm flipV="1">
            <a:off x="7389140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E5F41BED-59CE-272C-6B29-36A9FDD85E0A}"/>
              </a:ext>
            </a:extLst>
          </p:cNvPr>
          <p:cNvCxnSpPr>
            <a:cxnSpLocks/>
          </p:cNvCxnSpPr>
          <p:nvPr/>
        </p:nvCxnSpPr>
        <p:spPr>
          <a:xfrm>
            <a:off x="5313847" y="3834256"/>
            <a:ext cx="0" cy="249662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3FD38B14-A3FF-08CE-3EC7-3A6FD469099C}"/>
              </a:ext>
            </a:extLst>
          </p:cNvPr>
          <p:cNvSpPr txBox="1"/>
          <p:nvPr/>
        </p:nvSpPr>
        <p:spPr>
          <a:xfrm>
            <a:off x="4804751" y="4083918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4F9EE57-03D4-6FD9-276C-9982C6928ADF}"/>
              </a:ext>
            </a:extLst>
          </p:cNvPr>
          <p:cNvSpPr txBox="1"/>
          <p:nvPr/>
        </p:nvSpPr>
        <p:spPr>
          <a:xfrm>
            <a:off x="605944" y="2054841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ED38F82-DE18-0817-AD89-F37DACD997EB}"/>
              </a:ext>
            </a:extLst>
          </p:cNvPr>
          <p:cNvCxnSpPr>
            <a:cxnSpLocks/>
          </p:cNvCxnSpPr>
          <p:nvPr/>
        </p:nvCxnSpPr>
        <p:spPr>
          <a:xfrm flipV="1">
            <a:off x="5597920" y="1667837"/>
            <a:ext cx="87804" cy="86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EFB54A37-2B33-7A0B-24D7-A46039F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711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rc 93">
            <a:extLst>
              <a:ext uri="{FF2B5EF4-FFF2-40B4-BE49-F238E27FC236}">
                <a16:creationId xmlns:a16="http://schemas.microsoft.com/office/drawing/2014/main" id="{91943E68-14CB-2088-9086-6296640C1A3A}"/>
              </a:ext>
            </a:extLst>
          </p:cNvPr>
          <p:cNvSpPr/>
          <p:nvPr/>
        </p:nvSpPr>
        <p:spPr>
          <a:xfrm rot="4910730">
            <a:off x="6275920" y="2185236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24E287F3-CD6D-9205-359B-7C02D6CA7B45}"/>
              </a:ext>
            </a:extLst>
          </p:cNvPr>
          <p:cNvSpPr txBox="1"/>
          <p:nvPr/>
        </p:nvSpPr>
        <p:spPr>
          <a:xfrm rot="18547201">
            <a:off x="7423317" y="3447728"/>
            <a:ext cx="93634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EMETTEUR</a:t>
            </a:r>
          </a:p>
        </p:txBody>
      </p:sp>
      <p:pic>
        <p:nvPicPr>
          <p:cNvPr id="104" name="Image 103" descr="Une image contenant texte, vert, équipement électronique&#10;&#10;Description générée automatiquement">
            <a:extLst>
              <a:ext uri="{FF2B5EF4-FFF2-40B4-BE49-F238E27FC236}">
                <a16:creationId xmlns:a16="http://schemas.microsoft.com/office/drawing/2014/main" id="{91243B08-5457-BFC2-4D8B-7D09BC57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581" y="4044940"/>
            <a:ext cx="703163" cy="815669"/>
          </a:xfrm>
          <a:prstGeom prst="rect">
            <a:avLst/>
          </a:prstGeom>
        </p:spPr>
      </p:pic>
      <p:sp>
        <p:nvSpPr>
          <p:cNvPr id="8" name="Google Shape;72;p15"/>
          <p:cNvSpPr txBox="1"/>
          <p:nvPr/>
        </p:nvSpPr>
        <p:spPr>
          <a:xfrm>
            <a:off x="381000" y="63500"/>
            <a:ext cx="8127900" cy="49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cs typeface="Calibri"/>
                <a:sym typeface="Calibri"/>
              </a:rPr>
              <a:t>ÉCOMOBICOIN </a:t>
            </a:r>
            <a:r>
              <a:rPr lang="en" sz="2400" b="1" dirty="0">
                <a:latin typeface="Calibri"/>
                <a:cs typeface="Calibri"/>
                <a:sym typeface="Calibri"/>
              </a:rPr>
              <a:t>: UNE MONNAIE LOCALE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147AC3-EEA2-69C5-4A8B-2C8EF0B1F221}"/>
              </a:ext>
            </a:extLst>
          </p:cNvPr>
          <p:cNvGrpSpPr/>
          <p:nvPr/>
        </p:nvGrpSpPr>
        <p:grpSpPr>
          <a:xfrm>
            <a:off x="7441886" y="1417150"/>
            <a:ext cx="1604702" cy="1685302"/>
            <a:chOff x="6877330" y="1042109"/>
            <a:chExt cx="1976098" cy="2007715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5BF5ED2-86E3-34BC-462F-A77D95B9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7330" y="1042109"/>
              <a:ext cx="1976098" cy="2007715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C41294B-521E-0D81-D988-E06E83B093CC}"/>
                </a:ext>
              </a:extLst>
            </p:cNvPr>
            <p:cNvSpPr txBox="1"/>
            <p:nvPr/>
          </p:nvSpPr>
          <p:spPr>
            <a:xfrm>
              <a:off x="7452469" y="1181729"/>
              <a:ext cx="11933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BLOCK CHAIN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7C09BF9-78FC-9356-2870-FD38EAD7B442}"/>
              </a:ext>
            </a:extLst>
          </p:cNvPr>
          <p:cNvGrpSpPr/>
          <p:nvPr/>
        </p:nvGrpSpPr>
        <p:grpSpPr>
          <a:xfrm>
            <a:off x="5580112" y="3252404"/>
            <a:ext cx="1804309" cy="1623602"/>
            <a:chOff x="5495467" y="3063322"/>
            <a:chExt cx="1920442" cy="1804414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772DA2E-7BC6-F74A-F0C4-46D01563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467" y="3063322"/>
              <a:ext cx="1811661" cy="1804414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8BD5B97-395B-DE11-737F-BBEB39DDE4E0}"/>
                </a:ext>
              </a:extLst>
            </p:cNvPr>
            <p:cNvSpPr txBox="1"/>
            <p:nvPr/>
          </p:nvSpPr>
          <p:spPr>
            <a:xfrm>
              <a:off x="6547386" y="3331664"/>
              <a:ext cx="8685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MINEUR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74E4C482-6B99-2DD8-7C74-AF198F1D820E}"/>
              </a:ext>
            </a:extLst>
          </p:cNvPr>
          <p:cNvSpPr txBox="1"/>
          <p:nvPr/>
        </p:nvSpPr>
        <p:spPr>
          <a:xfrm>
            <a:off x="6667318" y="4321411"/>
            <a:ext cx="139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POB + TRANSACTION+</a:t>
            </a:r>
          </a:p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LOCALISATION+</a:t>
            </a:r>
          </a:p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FONTE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5C713A-6220-5287-67FF-2B64365460E5}"/>
              </a:ext>
            </a:extLst>
          </p:cNvPr>
          <p:cNvGrpSpPr/>
          <p:nvPr/>
        </p:nvGrpSpPr>
        <p:grpSpPr>
          <a:xfrm>
            <a:off x="606839" y="3281024"/>
            <a:ext cx="2025767" cy="1202472"/>
            <a:chOff x="606839" y="3281024"/>
            <a:chExt cx="2150310" cy="147562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031218D-9C71-8B15-B4F5-00B2CCC5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174" y="3281024"/>
              <a:ext cx="1878975" cy="1475622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93FD5FC-AB5E-B5D8-8FD4-C791DDE7BBC7}"/>
                </a:ext>
              </a:extLst>
            </p:cNvPr>
            <p:cNvSpPr txBox="1"/>
            <p:nvPr/>
          </p:nvSpPr>
          <p:spPr>
            <a:xfrm>
              <a:off x="606839" y="3410467"/>
              <a:ext cx="1079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MARCHAND</a:t>
              </a:r>
            </a:p>
          </p:txBody>
        </p:sp>
      </p:grpSp>
      <p:sp>
        <p:nvSpPr>
          <p:cNvPr id="87" name="Arc 86">
            <a:extLst>
              <a:ext uri="{FF2B5EF4-FFF2-40B4-BE49-F238E27FC236}">
                <a16:creationId xmlns:a16="http://schemas.microsoft.com/office/drawing/2014/main" id="{AC498F95-899F-C459-D92E-14EDFC2E9AB7}"/>
              </a:ext>
            </a:extLst>
          </p:cNvPr>
          <p:cNvSpPr/>
          <p:nvPr/>
        </p:nvSpPr>
        <p:spPr>
          <a:xfrm rot="10557736">
            <a:off x="2580284" y="-389342"/>
            <a:ext cx="5741125" cy="4764637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34D763-563E-765A-7A2C-83235424830C}"/>
              </a:ext>
            </a:extLst>
          </p:cNvPr>
          <p:cNvGrpSpPr/>
          <p:nvPr/>
        </p:nvGrpSpPr>
        <p:grpSpPr>
          <a:xfrm>
            <a:off x="336006" y="771657"/>
            <a:ext cx="2490957" cy="1716059"/>
            <a:chOff x="146600" y="611221"/>
            <a:chExt cx="3074671" cy="209174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865294D-0FA6-C64B-F2F9-B1289C3F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2228" y="611221"/>
              <a:ext cx="1779043" cy="1648580"/>
            </a:xfrm>
            <a:prstGeom prst="rect">
              <a:avLst/>
            </a:prstGeom>
          </p:spPr>
        </p:pic>
        <p:pic>
          <p:nvPicPr>
            <p:cNvPr id="25" name="Image 24" descr="Une image contenant texte, graphiques vectoriels&#10;&#10;Description générée automatiquement">
              <a:extLst>
                <a:ext uri="{FF2B5EF4-FFF2-40B4-BE49-F238E27FC236}">
                  <a16:creationId xmlns:a16="http://schemas.microsoft.com/office/drawing/2014/main" id="{4E5A836F-CC35-2F87-45BD-E2DD5D95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600" y="1394095"/>
              <a:ext cx="1247337" cy="130887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F358BE3-C18A-DDDE-269B-07AAEFFBB9F0}"/>
                </a:ext>
              </a:extLst>
            </p:cNvPr>
            <p:cNvSpPr txBox="1"/>
            <p:nvPr/>
          </p:nvSpPr>
          <p:spPr>
            <a:xfrm>
              <a:off x="2252182" y="802824"/>
              <a:ext cx="792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BOB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53995E1-46F2-48D8-9504-0656267F0BE1}"/>
                </a:ext>
              </a:extLst>
            </p:cNvPr>
            <p:cNvSpPr txBox="1"/>
            <p:nvPr/>
          </p:nvSpPr>
          <p:spPr>
            <a:xfrm>
              <a:off x="229952" y="1217357"/>
              <a:ext cx="7639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ALICE</a:t>
              </a:r>
              <a:r>
                <a:rPr lang="fr-FR" sz="1000" dirty="0">
                  <a:solidFill>
                    <a:srgbClr val="FFC000"/>
                  </a:solidFill>
                  <a:highlight>
                    <a:srgbClr val="000000"/>
                  </a:highlight>
                  <a:latin typeface="+mj-lt"/>
                </a:rPr>
                <a:t> 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D258DC02-0218-8E01-9F27-8573A0424BB9}"/>
                </a:ext>
              </a:extLst>
            </p:cNvPr>
            <p:cNvSpPr txBox="1"/>
            <p:nvPr/>
          </p:nvSpPr>
          <p:spPr>
            <a:xfrm>
              <a:off x="742440" y="840334"/>
              <a:ext cx="556383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  <a:highlight>
                    <a:srgbClr val="008080"/>
                  </a:highlight>
                  <a:latin typeface="+mj-lt"/>
                </a:rPr>
                <a:t>4 EMC</a:t>
              </a:r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11F45C69-E7ED-A0AB-6E66-42A7E274E84F}"/>
                </a:ext>
              </a:extLst>
            </p:cNvPr>
            <p:cNvSpPr/>
            <p:nvPr/>
          </p:nvSpPr>
          <p:spPr>
            <a:xfrm rot="17596989">
              <a:off x="986130" y="1178942"/>
              <a:ext cx="871997" cy="871997"/>
            </a:xfrm>
            <a:prstGeom prst="arc">
              <a:avLst/>
            </a:prstGeom>
            <a:ln w="158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Arc 88">
            <a:extLst>
              <a:ext uri="{FF2B5EF4-FFF2-40B4-BE49-F238E27FC236}">
                <a16:creationId xmlns:a16="http://schemas.microsoft.com/office/drawing/2014/main" id="{81CBE590-EEF4-DB66-CE4A-4428558BA9B5}"/>
              </a:ext>
            </a:extLst>
          </p:cNvPr>
          <p:cNvSpPr/>
          <p:nvPr/>
        </p:nvSpPr>
        <p:spPr>
          <a:xfrm rot="14476515">
            <a:off x="1626079" y="1978241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6C33D0EE-5B1C-52A8-221C-4F5B2728DC32}"/>
              </a:ext>
            </a:extLst>
          </p:cNvPr>
          <p:cNvSpPr/>
          <p:nvPr/>
        </p:nvSpPr>
        <p:spPr>
          <a:xfrm rot="4278842">
            <a:off x="739664" y="1607795"/>
            <a:ext cx="1779347" cy="1779347"/>
          </a:xfrm>
          <a:prstGeom prst="arc">
            <a:avLst/>
          </a:prstGeom>
          <a:ln w="15875">
            <a:prstDash val="sysDot"/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1" name="Image 9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B35A51-DB43-608E-C847-E0D00AFD9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132" y="2327280"/>
            <a:ext cx="888160" cy="860923"/>
          </a:xfrm>
          <a:prstGeom prst="rect">
            <a:avLst/>
          </a:prstGeom>
        </p:spPr>
      </p:pic>
      <p:sp>
        <p:nvSpPr>
          <p:cNvPr id="92" name="Arc 91">
            <a:extLst>
              <a:ext uri="{FF2B5EF4-FFF2-40B4-BE49-F238E27FC236}">
                <a16:creationId xmlns:a16="http://schemas.microsoft.com/office/drawing/2014/main" id="{C0F867B8-D7DC-1252-EDD3-2915E9E4C6F5}"/>
              </a:ext>
            </a:extLst>
          </p:cNvPr>
          <p:cNvSpPr/>
          <p:nvPr/>
        </p:nvSpPr>
        <p:spPr>
          <a:xfrm rot="9756679">
            <a:off x="2379743" y="279604"/>
            <a:ext cx="5186195" cy="4304093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7379EFF-7D7A-C716-A443-612AF5B27243}"/>
              </a:ext>
            </a:extLst>
          </p:cNvPr>
          <p:cNvSpPr txBox="1"/>
          <p:nvPr/>
        </p:nvSpPr>
        <p:spPr>
          <a:xfrm>
            <a:off x="1317693" y="2697836"/>
            <a:ext cx="63793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50 EMC</a:t>
            </a: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FF5B4907-947B-CF75-7E56-3C0047707748}"/>
              </a:ext>
            </a:extLst>
          </p:cNvPr>
          <p:cNvCxnSpPr>
            <a:cxnSpLocks/>
          </p:cNvCxnSpPr>
          <p:nvPr/>
        </p:nvCxnSpPr>
        <p:spPr>
          <a:xfrm flipH="1" flipV="1">
            <a:off x="6142966" y="1871504"/>
            <a:ext cx="1669394" cy="1583270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DB00ED6B-BF52-64FD-378A-F36B63469C8C}"/>
              </a:ext>
            </a:extLst>
          </p:cNvPr>
          <p:cNvSpPr txBox="1"/>
          <p:nvPr/>
        </p:nvSpPr>
        <p:spPr>
          <a:xfrm rot="1559705">
            <a:off x="3342069" y="3933259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70D7315E-7DC7-B4E9-DF44-2E0AFA3B9198}"/>
              </a:ext>
            </a:extLst>
          </p:cNvPr>
          <p:cNvSpPr txBox="1"/>
          <p:nvPr/>
        </p:nvSpPr>
        <p:spPr>
          <a:xfrm rot="1559705">
            <a:off x="2931761" y="4255643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1D170D6-90F1-16EC-D830-A4611AF6F341}"/>
              </a:ext>
            </a:extLst>
          </p:cNvPr>
          <p:cNvSpPr txBox="1"/>
          <p:nvPr/>
        </p:nvSpPr>
        <p:spPr>
          <a:xfrm rot="2469339">
            <a:off x="6429659" y="2677084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TAXE + FONTES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812135C-0B6F-951B-73DC-65081567AEDC}"/>
              </a:ext>
            </a:extLst>
          </p:cNvPr>
          <p:cNvGrpSpPr/>
          <p:nvPr/>
        </p:nvGrpSpPr>
        <p:grpSpPr>
          <a:xfrm>
            <a:off x="3212781" y="684422"/>
            <a:ext cx="3269115" cy="2756621"/>
            <a:chOff x="3120609" y="684422"/>
            <a:chExt cx="3709380" cy="3404360"/>
          </a:xfrm>
        </p:grpSpPr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A85DE86B-F91C-2E9E-1298-C9EC7A5F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9894" y="707706"/>
              <a:ext cx="2831404" cy="2955986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F31807C-7794-9EAA-4463-F4B09D56ED8D}"/>
                </a:ext>
              </a:extLst>
            </p:cNvPr>
            <p:cNvSpPr txBox="1"/>
            <p:nvPr/>
          </p:nvSpPr>
          <p:spPr>
            <a:xfrm>
              <a:off x="3659789" y="1792237"/>
              <a:ext cx="2729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FF00"/>
                  </a:solidFill>
                  <a:highlight>
                    <a:srgbClr val="000000"/>
                  </a:highlight>
                  <a:latin typeface="+mj-lt"/>
                </a:rPr>
                <a:t>COOPÉRATIVE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244DA6A-2E49-9713-1D86-F7D27F84E542}"/>
                </a:ext>
              </a:extLst>
            </p:cNvPr>
            <p:cNvSpPr txBox="1"/>
            <p:nvPr/>
          </p:nvSpPr>
          <p:spPr>
            <a:xfrm>
              <a:off x="3395658" y="817903"/>
              <a:ext cx="619883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CNRS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AA8049B-FED8-4009-EC84-8EFBE73D05A1}"/>
                </a:ext>
              </a:extLst>
            </p:cNvPr>
            <p:cNvSpPr txBox="1"/>
            <p:nvPr/>
          </p:nvSpPr>
          <p:spPr>
            <a:xfrm>
              <a:off x="4103549" y="718854"/>
              <a:ext cx="941811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MICHELIN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37140BF-F589-BA03-8923-334910B753AA}"/>
                </a:ext>
              </a:extLst>
            </p:cNvPr>
            <p:cNvSpPr txBox="1"/>
            <p:nvPr/>
          </p:nvSpPr>
          <p:spPr>
            <a:xfrm>
              <a:off x="5090420" y="684422"/>
              <a:ext cx="51406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FFC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AC22A359-359D-0791-7E90-100F29DB7ACC}"/>
                </a:ext>
              </a:extLst>
            </p:cNvPr>
            <p:cNvSpPr txBox="1"/>
            <p:nvPr/>
          </p:nvSpPr>
          <p:spPr>
            <a:xfrm>
              <a:off x="3120609" y="2277590"/>
              <a:ext cx="773160" cy="45611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SMTC / RATP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B74438D-7BB4-ACA1-AC30-78D98F29E1EF}"/>
                </a:ext>
              </a:extLst>
            </p:cNvPr>
            <p:cNvSpPr txBox="1"/>
            <p:nvPr/>
          </p:nvSpPr>
          <p:spPr>
            <a:xfrm>
              <a:off x="5950780" y="2632070"/>
              <a:ext cx="619291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SNCF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1082A12-24FE-4300-FF1A-425DA69C9DA6}"/>
                </a:ext>
              </a:extLst>
            </p:cNvPr>
            <p:cNvSpPr txBox="1"/>
            <p:nvPr/>
          </p:nvSpPr>
          <p:spPr>
            <a:xfrm>
              <a:off x="6017695" y="854457"/>
              <a:ext cx="812294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STABUS</a:t>
              </a:r>
            </a:p>
          </p:txBody>
        </p: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399BCB08-CA6E-0FAF-F45B-C8737CB35848}"/>
                </a:ext>
              </a:extLst>
            </p:cNvPr>
            <p:cNvCxnSpPr>
              <a:cxnSpLocks/>
            </p:cNvCxnSpPr>
            <p:nvPr/>
          </p:nvCxnSpPr>
          <p:spPr>
            <a:xfrm>
              <a:off x="3889443" y="2408654"/>
              <a:ext cx="280131" cy="5478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1C2B7399-2036-A3F0-ED1B-396185E08151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H="1" flipV="1">
              <a:off x="5923912" y="2431650"/>
              <a:ext cx="336514" cy="200421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C021C0B2-88A3-87C9-8A2F-2FA88A7DAABA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5752788" y="996993"/>
              <a:ext cx="264907" cy="304956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620770BA-88C8-24B9-1FCC-2D8BD14F5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6516" y="915254"/>
              <a:ext cx="179746" cy="303727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85E3C50B-9387-E877-5692-DFAE55DFB44C}"/>
                </a:ext>
              </a:extLst>
            </p:cNvPr>
            <p:cNvCxnSpPr>
              <a:cxnSpLocks/>
            </p:cNvCxnSpPr>
            <p:nvPr/>
          </p:nvCxnSpPr>
          <p:spPr>
            <a:xfrm>
              <a:off x="4468178" y="957216"/>
              <a:ext cx="82393" cy="277264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F51C303F-EDF0-BF09-6394-36267BAC4C9F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>
              <a:off x="3705600" y="1048735"/>
              <a:ext cx="355507" cy="223288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BBE2CE1E-0818-AD1B-839D-2C07FEE9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8114" y="2834229"/>
              <a:ext cx="910856" cy="1254553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4D8A1EE7-B181-9D15-0EB2-AD95A03B634B}"/>
                </a:ext>
              </a:extLst>
            </p:cNvPr>
            <p:cNvSpPr txBox="1"/>
            <p:nvPr/>
          </p:nvSpPr>
          <p:spPr>
            <a:xfrm>
              <a:off x="4671576" y="3094321"/>
              <a:ext cx="922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BUREAU </a:t>
              </a:r>
            </a:p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CHANGE</a:t>
              </a:r>
            </a:p>
          </p:txBody>
        </p:sp>
      </p:grpSp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763CFC4B-87CE-A702-785B-07E64366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151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32544" y="52320"/>
            <a:ext cx="827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VERROUS À LEVER PENDANT LA PRÉ-MATURATION</a:t>
            </a:r>
          </a:p>
        </p:txBody>
      </p: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EFB54A37-2B33-7A0B-24D7-A46039F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8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F9DCF62-7BDA-7AFC-9A87-8AE83EFD060A}"/>
              </a:ext>
            </a:extLst>
          </p:cNvPr>
          <p:cNvGrpSpPr/>
          <p:nvPr/>
        </p:nvGrpSpPr>
        <p:grpSpPr>
          <a:xfrm>
            <a:off x="1365" y="1390364"/>
            <a:ext cx="3711483" cy="2990889"/>
            <a:chOff x="1365" y="1390364"/>
            <a:chExt cx="3711483" cy="2990889"/>
          </a:xfrm>
        </p:grpSpPr>
        <p:pic>
          <p:nvPicPr>
            <p:cNvPr id="32" name="Image 31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C62D55AE-9DAF-D561-CF17-2E52F2CE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0701" y="1849912"/>
              <a:ext cx="1297083" cy="1445523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A5C496A-1D79-96E7-2FF2-D9A91D7FE3EB}"/>
                </a:ext>
              </a:extLst>
            </p:cNvPr>
            <p:cNvSpPr txBox="1"/>
            <p:nvPr/>
          </p:nvSpPr>
          <p:spPr>
            <a:xfrm>
              <a:off x="1365" y="3628648"/>
              <a:ext cx="2593199" cy="584775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Définir des classifieurs robustes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CD78386-2A6E-BA28-DEBC-84DA46A498A2}"/>
                </a:ext>
              </a:extLst>
            </p:cNvPr>
            <p:cNvSpPr txBox="1"/>
            <p:nvPr/>
          </p:nvSpPr>
          <p:spPr>
            <a:xfrm>
              <a:off x="1976475" y="3273684"/>
              <a:ext cx="1736373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Mathématique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2F15CCA-2977-6AAC-C166-98ABA95B252C}"/>
                </a:ext>
              </a:extLst>
            </p:cNvPr>
            <p:cNvSpPr txBox="1"/>
            <p:nvPr/>
          </p:nvSpPr>
          <p:spPr>
            <a:xfrm>
              <a:off x="166262" y="1390364"/>
              <a:ext cx="3426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É</a:t>
              </a:r>
              <a:r>
                <a:rPr lang="fr-FR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viter </a:t>
              </a:r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la triche (fausses traces)</a:t>
              </a:r>
            </a:p>
          </p:txBody>
        </p:sp>
        <p:pic>
          <p:nvPicPr>
            <p:cNvPr id="36" name="Image 35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0DEECAE0-84A0-68AA-E512-9512CADC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343" y="1855139"/>
              <a:ext cx="1110911" cy="1445523"/>
            </a:xfrm>
            <a:prstGeom prst="rect">
              <a:avLst/>
            </a:prstGeom>
          </p:spPr>
        </p:pic>
        <p:pic>
          <p:nvPicPr>
            <p:cNvPr id="37" name="Image 36" descr="Une image contenant arbre, extérieur, personne, homme&#10;&#10;Description générée automatiquement">
              <a:extLst>
                <a:ext uri="{FF2B5EF4-FFF2-40B4-BE49-F238E27FC236}">
                  <a16:creationId xmlns:a16="http://schemas.microsoft.com/office/drawing/2014/main" id="{FBA3FDB8-3B50-3466-FC77-DE7281EAF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3720" y="3651870"/>
              <a:ext cx="602533" cy="729383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854ADD2-2E30-45B9-96D8-F325D19437F6}"/>
              </a:ext>
            </a:extLst>
          </p:cNvPr>
          <p:cNvGrpSpPr/>
          <p:nvPr/>
        </p:nvGrpSpPr>
        <p:grpSpPr>
          <a:xfrm>
            <a:off x="3079401" y="780748"/>
            <a:ext cx="3342582" cy="1910051"/>
            <a:chOff x="2649340" y="913720"/>
            <a:chExt cx="3342582" cy="1910051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0084E14-B6A8-C3D2-7A93-5FDC814EAADD}"/>
                </a:ext>
              </a:extLst>
            </p:cNvPr>
            <p:cNvSpPr txBox="1"/>
            <p:nvPr/>
          </p:nvSpPr>
          <p:spPr>
            <a:xfrm>
              <a:off x="2649340" y="913720"/>
              <a:ext cx="3342582" cy="338554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Établir la sécurité (</a:t>
              </a:r>
              <a:r>
                <a:rPr lang="fr-FR" sz="1600" dirty="0" err="1"/>
                <a:t>Privacy</a:t>
              </a:r>
              <a:r>
                <a:rPr lang="fr-FR" sz="1600" dirty="0"/>
                <a:t> </a:t>
              </a:r>
              <a:r>
                <a:rPr lang="fr-FR" sz="1600" dirty="0" err="1"/>
                <a:t>friendly</a:t>
              </a:r>
              <a:r>
                <a:rPr lang="fr-FR" sz="1600" dirty="0"/>
                <a:t>)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6B72B96-841F-A20B-ED2F-6D2215F1B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3155" y="1286898"/>
              <a:ext cx="1001385" cy="665154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34F36CA5-4967-77B4-6EE7-0037613BA558}"/>
                </a:ext>
              </a:extLst>
            </p:cNvPr>
            <p:cNvSpPr txBox="1"/>
            <p:nvPr/>
          </p:nvSpPr>
          <p:spPr>
            <a:xfrm>
              <a:off x="3635156" y="1871290"/>
              <a:ext cx="1582484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Informatique</a:t>
              </a: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2F52CAD-48EE-224C-6825-C5DEECE8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5304" y="1921752"/>
              <a:ext cx="729336" cy="729336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2251517-7E82-1A5C-A2CA-47BAC6CD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7323" y="2272674"/>
              <a:ext cx="521155" cy="55109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1F96BBD-85F5-568A-29CD-977204BEAEB5}"/>
              </a:ext>
            </a:extLst>
          </p:cNvPr>
          <p:cNvGrpSpPr/>
          <p:nvPr/>
        </p:nvGrpSpPr>
        <p:grpSpPr>
          <a:xfrm>
            <a:off x="5638987" y="1416911"/>
            <a:ext cx="3535611" cy="2971258"/>
            <a:chOff x="5266057" y="1408453"/>
            <a:chExt cx="3535611" cy="2971258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CD9A57E-9A0E-FD9C-F18A-3FA95C560261}"/>
                </a:ext>
              </a:extLst>
            </p:cNvPr>
            <p:cNvSpPr txBox="1"/>
            <p:nvPr/>
          </p:nvSpPr>
          <p:spPr>
            <a:xfrm>
              <a:off x="6575334" y="2580528"/>
              <a:ext cx="2226334" cy="584775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Affiner la fonte </a:t>
              </a:r>
            </a:p>
            <a:p>
              <a:pPr algn="ctr"/>
              <a:r>
                <a:rPr lang="fr-FR" sz="1600" dirty="0"/>
                <a:t>Temporelle &amp; spatiale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5B8E04F-E7A8-718D-A336-5A2B228205C3}"/>
                </a:ext>
              </a:extLst>
            </p:cNvPr>
            <p:cNvSpPr txBox="1"/>
            <p:nvPr/>
          </p:nvSpPr>
          <p:spPr>
            <a:xfrm>
              <a:off x="5266057" y="2937176"/>
              <a:ext cx="1287532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Économie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34A83ECF-B8E9-8CBA-E8D5-9763AB020F50}"/>
                </a:ext>
              </a:extLst>
            </p:cNvPr>
            <p:cNvSpPr txBox="1"/>
            <p:nvPr/>
          </p:nvSpPr>
          <p:spPr>
            <a:xfrm>
              <a:off x="5856089" y="1408453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Convaincre les partenaires</a:t>
              </a: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CEAA3AD-33CD-582A-5388-0AA12B83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0409" y="1762268"/>
              <a:ext cx="1143611" cy="57180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2C42DAA-3ECD-5F7A-7F26-79CC8A30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7704" y="1831898"/>
              <a:ext cx="432547" cy="432547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65EE0F5-0105-D2BD-9C46-84331CF3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9752" y="1757226"/>
              <a:ext cx="571806" cy="571806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EC91D84-FA07-2C7D-B06A-AAA752F9F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46725" y="3346668"/>
              <a:ext cx="548526" cy="584776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D23A398C-B8BC-7650-05A1-3CA164A8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54482" y="3184168"/>
              <a:ext cx="1082033" cy="1129642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D45A13-453E-1963-0DA5-4DE5A2EB6E7D}"/>
                </a:ext>
              </a:extLst>
            </p:cNvPr>
            <p:cNvSpPr txBox="1"/>
            <p:nvPr/>
          </p:nvSpPr>
          <p:spPr>
            <a:xfrm>
              <a:off x="6873538" y="4118101"/>
              <a:ext cx="13532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highlight>
                    <a:srgbClr val="000000"/>
                  </a:highlight>
                  <a:latin typeface="+mj-lt"/>
                </a:rPr>
                <a:t>COOPÉRATIVE</a:t>
              </a:r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AF1E200F-6362-337B-0AD2-0577357F53E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198" t="19887" r="26301" b="26540"/>
          <a:stretch/>
        </p:blipFill>
        <p:spPr>
          <a:xfrm>
            <a:off x="3893204" y="2810856"/>
            <a:ext cx="1748471" cy="15637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74DCE-8795-A8B8-0EB7-A5B07C7775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9392" y="3956242"/>
            <a:ext cx="3022600" cy="1295400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4AB39F3-B1D5-B815-A278-A22B744F8DFF}"/>
              </a:ext>
            </a:extLst>
          </p:cNvPr>
          <p:cNvSpPr txBox="1"/>
          <p:nvPr/>
        </p:nvSpPr>
        <p:spPr>
          <a:xfrm>
            <a:off x="836097" y="457868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  <a:lumOff val="50000"/>
                  </a:schemeClr>
                </a:solidFill>
              </a:rPr>
              <a:t>Faire accepter </a:t>
            </a:r>
            <a:r>
              <a:rPr lang="fr-FR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Ecomobicoin</a:t>
            </a:r>
            <a:endParaRPr lang="fr-FR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PROPRIÉTÉ INTELLECTUELLE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F29A2C6-2017-C74C-A64D-2874BE35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52843"/>
            <a:ext cx="3393641" cy="239851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08D585-A7A5-364E-8BF2-395A1374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791F66-3B39-1643-AB11-A29608DC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099" y="250288"/>
            <a:ext cx="757579" cy="757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A911E2-D33A-FE49-A2F8-9DE9A7D9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84" y="2032999"/>
            <a:ext cx="2857500" cy="838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244ADA-1DC3-8E44-B60B-A0BB65C37D07}"/>
              </a:ext>
            </a:extLst>
          </p:cNvPr>
          <p:cNvSpPr txBox="1"/>
          <p:nvPr/>
        </p:nvSpPr>
        <p:spPr>
          <a:xfrm>
            <a:off x="2563666" y="4311864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comme toutes les crypto-monnaies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D4CAAE-D8E1-3F40-B558-5CE3E5211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0" t="26776" r="5939" b="25042"/>
          <a:stretch/>
        </p:blipFill>
        <p:spPr>
          <a:xfrm>
            <a:off x="3514341" y="3232256"/>
            <a:ext cx="1513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4900"/>
      </p:ext>
    </p:extLst>
  </p:cSld>
  <p:clrMapOvr>
    <a:masterClrMapping/>
  </p:clrMapOvr>
</p:sld>
</file>

<file path=ppt/theme/theme1.xml><?xml version="1.0" encoding="utf-8"?>
<a:theme xmlns:a="http://schemas.openxmlformats.org/drawingml/2006/main" name="CNRS">
  <a:themeElements>
    <a:clrScheme name="CNRS">
      <a:dk1>
        <a:sysClr val="windowText" lastClr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aca7-a86b-4d7d-b843-10f5aadb3eea">
      <Terms xmlns="http://schemas.microsoft.com/office/infopath/2007/PartnerControls"/>
    </lcf76f155ced4ddcb4097134ff3c332f>
    <TaxCatchAll xmlns="cfe8ae95-faae-4c50-bcad-3d9a6230eb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7765E2ED104082594CCFABC6C3F1" ma:contentTypeVersion="16" ma:contentTypeDescription="Crée un document." ma:contentTypeScope="" ma:versionID="1a73a3227c78c010733111cc61fd1ded">
  <xsd:schema xmlns:xsd="http://www.w3.org/2001/XMLSchema" xmlns:xs="http://www.w3.org/2001/XMLSchema" xmlns:p="http://schemas.microsoft.com/office/2006/metadata/properties" xmlns:ns2="e43faca7-a86b-4d7d-b843-10f5aadb3eea" xmlns:ns3="cfe8ae95-faae-4c50-bcad-3d9a6230eb74" targetNamespace="http://schemas.microsoft.com/office/2006/metadata/properties" ma:root="true" ma:fieldsID="0bfb4c62cb2c1030396621300ee21a65" ns2:_="" ns3:_="">
    <xsd:import namespace="e43faca7-a86b-4d7d-b843-10f5aadb3eea"/>
    <xsd:import namespace="cfe8ae95-faae-4c50-bcad-3d9a6230e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aca7-a86b-4d7d-b843-10f5aadb3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169917d-b7df-4fab-b4dc-db82f6d94c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8ae95-faae-4c50-bcad-3d9a6230eb7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cf24f6-88b0-43ff-b444-7ceaa25007ae}" ma:internalName="TaxCatchAll" ma:showField="CatchAllData" ma:web="cfe8ae95-faae-4c50-bcad-3d9a6230eb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1209BC-259C-4250-9DB8-95B1C1F5ABB5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cfe8ae95-faae-4c50-bcad-3d9a6230eb74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e43faca7-a86b-4d7d-b843-10f5aadb3eea"/>
  </ds:schemaRefs>
</ds:datastoreItem>
</file>

<file path=customXml/itemProps2.xml><?xml version="1.0" encoding="utf-8"?>
<ds:datastoreItem xmlns:ds="http://schemas.openxmlformats.org/officeDocument/2006/customXml" ds:itemID="{BCBFB7F4-8909-4EF1-ADC0-7366337A3E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BC6F73-783E-49A5-A75C-648CD03BA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aca7-a86b-4d7d-b843-10f5aadb3eea"/>
    <ds:schemaRef ds:uri="cfe8ae95-faae-4c50-bcad-3d9a6230e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CNRS</Template>
  <TotalTime>5864</TotalTime>
  <Words>599</Words>
  <Application>Microsoft Macintosh PowerPoint</Application>
  <PresentationFormat>Affichage à l'écran (16:9)</PresentationFormat>
  <Paragraphs>225</Paragraphs>
  <Slides>18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Source Sans Pro</vt:lpstr>
      <vt:lpstr>CNRS</vt:lpstr>
      <vt:lpstr>Feuille de calcul</vt:lpstr>
      <vt:lpstr>Projet : EcoMOBICOIN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CNRS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Centre national de la recherche scientifique</dc:title>
  <dc:subject>CNRS</dc:subject>
  <dc:creator>Microsoft Office User</dc:creator>
  <cp:lastModifiedBy>Pascal Lafourcade</cp:lastModifiedBy>
  <cp:revision>215</cp:revision>
  <dcterms:created xsi:type="dcterms:W3CDTF">2019-01-17T12:19:15Z</dcterms:created>
  <dcterms:modified xsi:type="dcterms:W3CDTF">2022-07-06T21:13:30Z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0x01010084467765E2ED104082594CCFABC6C3F1</vt:lpwstr>
  </property>
  <property fmtid="{D5CDD505-2E9C-101B-9397-08002B2CF9AE}" pid="3" name="MediaServiceImageTags">
    <vt:lpwstr/>
  </property>
</Properties>
</file>