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4.jpg" ContentType="image/png"/>
  <Override PartName="/ppt/media/image16.jpg" ContentType="image/png"/>
  <Override PartName="/ppt/media/image17.jpg" ContentType="image/png"/>
  <Override PartName="/ppt/media/image19.jpg" ContentType="image/pn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7" r:id="rId4"/>
  </p:sldMasterIdLst>
  <p:notesMasterIdLst>
    <p:notesMasterId r:id="rId17"/>
  </p:notesMasterIdLst>
  <p:handoutMasterIdLst>
    <p:handoutMasterId r:id="rId18"/>
  </p:handoutMasterIdLst>
  <p:sldIdLst>
    <p:sldId id="256" r:id="rId5"/>
    <p:sldId id="291" r:id="rId6"/>
    <p:sldId id="277" r:id="rId7"/>
    <p:sldId id="298" r:id="rId8"/>
    <p:sldId id="290" r:id="rId9"/>
    <p:sldId id="292" r:id="rId10"/>
    <p:sldId id="293" r:id="rId11"/>
    <p:sldId id="299" r:id="rId12"/>
    <p:sldId id="294" r:id="rId13"/>
    <p:sldId id="295" r:id="rId14"/>
    <p:sldId id="297" r:id="rId15"/>
    <p:sldId id="296" r:id="rId16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PT CNRS" id="{B07F00DE-20E0-4C16-8823-FD2319A4A560}">
          <p14:sldIdLst>
            <p14:sldId id="256"/>
            <p14:sldId id="291"/>
            <p14:sldId id="277"/>
            <p14:sldId id="298"/>
            <p14:sldId id="290"/>
            <p14:sldId id="292"/>
            <p14:sldId id="293"/>
            <p14:sldId id="299"/>
            <p14:sldId id="294"/>
            <p14:sldId id="295"/>
            <p14:sldId id="297"/>
            <p14:sldId id="2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69" userDrawn="1">
          <p15:clr>
            <a:srgbClr val="A4A3A4"/>
          </p15:clr>
        </p15:guide>
        <p15:guide id="3" orient="horz" pos="1008">
          <p15:clr>
            <a:srgbClr val="A4A3A4"/>
          </p15:clr>
        </p15:guide>
        <p15:guide id="4" orient="horz" pos="690">
          <p15:clr>
            <a:srgbClr val="A4A3A4"/>
          </p15:clr>
        </p15:guide>
        <p15:guide id="5" orient="horz" pos="3162" userDrawn="1">
          <p15:clr>
            <a:srgbClr val="A4A3A4"/>
          </p15:clr>
        </p15:guide>
        <p15:guide id="6" orient="horz" pos="2894">
          <p15:clr>
            <a:srgbClr val="A4A3A4"/>
          </p15:clr>
        </p15:guide>
        <p15:guide id="7" pos="2880">
          <p15:clr>
            <a:srgbClr val="A4A3A4"/>
          </p15:clr>
        </p15:guide>
        <p15:guide id="8" pos="952">
          <p15:clr>
            <a:srgbClr val="A4A3A4"/>
          </p15:clr>
        </p15:guide>
        <p15:guide id="9" pos="5193">
          <p15:clr>
            <a:srgbClr val="A4A3A4"/>
          </p15:clr>
        </p15:guide>
        <p15:guide id="10" pos="5624">
          <p15:clr>
            <a:srgbClr val="A4A3A4"/>
          </p15:clr>
        </p15:guide>
        <p15:guide id="11" pos="5392">
          <p15:clr>
            <a:srgbClr val="A4A3A4"/>
          </p15:clr>
        </p15:guide>
        <p15:guide id="12" pos="8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78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50"/>
    <p:restoredTop sz="94648"/>
  </p:normalViewPr>
  <p:slideViewPr>
    <p:cSldViewPr showGuides="1">
      <p:cViewPr varScale="1">
        <p:scale>
          <a:sx n="136" d="100"/>
          <a:sy n="136" d="100"/>
        </p:scale>
        <p:origin x="200" y="504"/>
      </p:cViewPr>
      <p:guideLst>
        <p:guide orient="horz" pos="1620"/>
        <p:guide orient="horz" pos="169"/>
        <p:guide orient="horz" pos="1008"/>
        <p:guide orient="horz" pos="690"/>
        <p:guide orient="horz" pos="3162"/>
        <p:guide orient="horz" pos="2894"/>
        <p:guide pos="2880"/>
        <p:guide pos="952"/>
        <p:guide pos="5193"/>
        <p:guide pos="5624"/>
        <p:guide pos="5392"/>
        <p:guide pos="8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6" d="100"/>
          <a:sy n="106" d="100"/>
        </p:scale>
        <p:origin x="289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E4BCD9A-1A31-044B-9E27-D4DFCA989B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1EF8BA-3E55-964D-AF2E-6BE2611F39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28F68-5046-0D41-83F5-4CA688B16E33}" type="datetimeFigureOut">
              <a:rPr lang="fr-FR" smtClean="0"/>
              <a:t>15/02/2022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900636-CE00-1145-9D7E-88A4647BB5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08E405-8B52-E44C-B681-A749AEAF62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64E7B-BB4B-6D49-AFE8-27802D54D5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45188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15/02/2022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5997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7750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710000" y="1318485"/>
            <a:ext cx="3546000" cy="3825015"/>
          </a:xfrm>
          <a:solidFill>
            <a:schemeClr val="accent4">
              <a:alpha val="60000"/>
            </a:schemeClr>
          </a:solidFill>
        </p:spPr>
        <p:txBody>
          <a:bodyPr lIns="144000" tIns="90000"/>
          <a:lstStyle>
            <a:lvl1pPr marL="0" indent="0" algn="l">
              <a:spcAft>
                <a:spcPts val="0"/>
              </a:spcAft>
              <a:buNone/>
              <a:defRPr sz="1350" b="0" cap="all" baseline="0">
                <a:solidFill>
                  <a:schemeClr val="bg1"/>
                </a:solidFill>
              </a:defRPr>
            </a:lvl1pPr>
            <a:lvl2pPr marL="3175" indent="0" algn="l">
              <a:spcBef>
                <a:spcPts val="1000"/>
              </a:spcBef>
              <a:buNone/>
              <a:defRPr sz="950" b="1" cap="all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</a:t>
            </a:r>
            <a:br>
              <a:rPr lang="fr-FR" dirty="0"/>
            </a:br>
            <a:r>
              <a:rPr lang="fr-FR" dirty="0"/>
              <a:t>et description</a:t>
            </a:r>
          </a:p>
          <a:p>
            <a:pPr lvl="1"/>
            <a:r>
              <a:rPr lang="fr-FR" dirty="0"/>
              <a:t>date</a:t>
            </a:r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1710000" y="0"/>
            <a:ext cx="6849800" cy="1193466"/>
          </a:xfrm>
        </p:spPr>
        <p:txBody>
          <a:bodyPr/>
          <a:lstStyle>
            <a:lvl1pPr>
              <a:lnSpc>
                <a:spcPct val="97000"/>
              </a:lnSpc>
              <a:defRPr sz="1950" b="1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 bwMode="gray">
          <a:xfrm>
            <a:off x="0" y="49635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r"/>
            <a:r>
              <a:rPr lang="fr-FR"/>
              <a:t>DIRECTION DE LA COMMINICATION  TITRE DU DOCUMENT  mois 00, 2018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022281" y="4581099"/>
            <a:ext cx="3233795" cy="325438"/>
          </a:xfrm>
        </p:spPr>
        <p:txBody>
          <a:bodyPr anchor="b" anchorCtr="0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CNRS - Nom du département</a:t>
            </a:r>
          </a:p>
        </p:txBody>
      </p:sp>
      <p:sp>
        <p:nvSpPr>
          <p:cNvPr id="11" name="Espace réservé pour une image  10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1687028"/>
            <a:ext cx="9142645" cy="3456472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 noProof="0" dirty="0"/>
              <a:t>Sélectionner l’icône pour insérer une image, 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Mettre à l’arrière plan)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52657" y="349501"/>
            <a:ext cx="756000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calair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10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951"/>
            <a:ext cx="9142645" cy="4590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 noProof="0" dirty="0"/>
              <a:t>Sélectionner l’icône pour insérer une image, 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Mettre à l’arrière plan)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39536" y="1582547"/>
            <a:ext cx="3546000" cy="3560953"/>
          </a:xfrm>
          <a:solidFill>
            <a:srgbClr val="3978BC">
              <a:alpha val="60000"/>
            </a:srgbClr>
          </a:solidFill>
        </p:spPr>
        <p:txBody>
          <a:bodyPr lIns="288000" tIns="180000"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930" b="0" cap="all" baseline="0">
                <a:solidFill>
                  <a:schemeClr val="bg1"/>
                </a:solidFill>
                <a:latin typeface="+mj-lt"/>
              </a:defRPr>
            </a:lvl1pPr>
            <a:lvl2pPr marL="3175" indent="0" algn="l">
              <a:spcBef>
                <a:spcPts val="300"/>
              </a:spcBef>
              <a:buNone/>
              <a:defRPr sz="1930" b="0" cap="none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0</a:t>
            </a:r>
          </a:p>
          <a:p>
            <a:r>
              <a:rPr lang="fr-FR" dirty="0"/>
              <a:t>Titre de la page d’intercalaire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6"/>
          </p:nvPr>
        </p:nvSpPr>
        <p:spPr bwMode="gray">
          <a:xfrm>
            <a:off x="4139952" y="4589603"/>
            <a:ext cx="4419847" cy="303610"/>
          </a:xfrm>
        </p:spPr>
        <p:txBody>
          <a:bodyPr/>
          <a:lstStyle>
            <a:lvl1pPr>
              <a:defRPr/>
            </a:lvl1pPr>
          </a:lstStyle>
          <a:p>
            <a:pPr algn="r"/>
            <a:r>
              <a:rPr lang="fr-FR" dirty="0"/>
              <a:t>TITRE DU DOCUMENT  mois 00, 2019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r>
              <a:rPr lang="fr-FR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mage 6">
            <a:extLst>
              <a:ext uri="{FF2B5EF4-FFF2-40B4-BE49-F238E27FC236}">
                <a16:creationId xmlns:a16="http://schemas.microsoft.com/office/drawing/2014/main" id="{921C6F94-86C5-C54C-B482-F8A3EF0F1F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1544" y="4677750"/>
            <a:ext cx="396000" cy="396000"/>
          </a:xfrm>
          <a:prstGeom prst="rect">
            <a:avLst/>
          </a:prstGeom>
          <a:ln>
            <a:noFill/>
          </a:ln>
        </p:spPr>
      </p:pic>
      <p:sp>
        <p:nvSpPr>
          <p:cNvPr id="13" name="Espace réservé du pied de page 8">
            <a:extLst>
              <a:ext uri="{FF2B5EF4-FFF2-40B4-BE49-F238E27FC236}">
                <a16:creationId xmlns:a16="http://schemas.microsoft.com/office/drawing/2014/main" id="{38370030-DB21-2340-9CAA-F4022F54A75B}"/>
              </a:ext>
            </a:extLst>
          </p:cNvPr>
          <p:cNvSpPr txBox="1">
            <a:spLocks/>
          </p:cNvSpPr>
          <p:nvPr userDrawn="1"/>
        </p:nvSpPr>
        <p:spPr bwMode="gray">
          <a:xfrm>
            <a:off x="-448" y="4605750"/>
            <a:ext cx="540000" cy="54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sz="700" b="1" kern="1200" cap="all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4831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calai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10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951"/>
            <a:ext cx="9142645" cy="4590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 noProof="0" dirty="0"/>
              <a:t>Sélectionner l’icône pour insérer une image, 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Mettre à l’arrière plan)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0" y="1455627"/>
            <a:ext cx="3708000" cy="1800200"/>
          </a:xfrm>
          <a:solidFill>
            <a:srgbClr val="3978BC">
              <a:alpha val="60000"/>
            </a:srgbClr>
          </a:solidFill>
        </p:spPr>
        <p:txBody>
          <a:bodyPr lIns="486000" tIns="0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930" b="0" cap="all" baseline="0">
                <a:solidFill>
                  <a:schemeClr val="bg1"/>
                </a:solidFill>
                <a:latin typeface="+mj-lt"/>
              </a:defRPr>
            </a:lvl1pPr>
            <a:lvl2pPr marL="3175" indent="0" algn="l">
              <a:spcBef>
                <a:spcPts val="300"/>
              </a:spcBef>
              <a:buNone/>
              <a:defRPr sz="1930" b="0" cap="none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0</a:t>
            </a:r>
          </a:p>
          <a:p>
            <a:r>
              <a:rPr lang="fr-FR" dirty="0"/>
              <a:t>Titre de la page d’intercalaire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6"/>
          </p:nvPr>
        </p:nvSpPr>
        <p:spPr bwMode="gray">
          <a:xfrm>
            <a:off x="4139952" y="4589603"/>
            <a:ext cx="4419847" cy="303610"/>
          </a:xfrm>
        </p:spPr>
        <p:txBody>
          <a:bodyPr/>
          <a:lstStyle>
            <a:lvl1pPr>
              <a:defRPr/>
            </a:lvl1pPr>
          </a:lstStyle>
          <a:p>
            <a:pPr algn="r"/>
            <a:r>
              <a:rPr lang="fr-FR" dirty="0"/>
              <a:t>TITRE DU DOCUMENT  mois 00, 2019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r>
              <a:rPr lang="fr-FR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5" name="Image 6">
            <a:extLst>
              <a:ext uri="{FF2B5EF4-FFF2-40B4-BE49-F238E27FC236}">
                <a16:creationId xmlns:a16="http://schemas.microsoft.com/office/drawing/2014/main" id="{91A14524-C41B-3F40-885E-DE7E899998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1544" y="4677750"/>
            <a:ext cx="396000" cy="396000"/>
          </a:xfrm>
          <a:prstGeom prst="rect">
            <a:avLst/>
          </a:prstGeom>
          <a:ln>
            <a:noFill/>
          </a:ln>
        </p:spPr>
      </p:pic>
      <p:sp>
        <p:nvSpPr>
          <p:cNvPr id="16" name="Espace réservé du pied de page 8">
            <a:extLst>
              <a:ext uri="{FF2B5EF4-FFF2-40B4-BE49-F238E27FC236}">
                <a16:creationId xmlns:a16="http://schemas.microsoft.com/office/drawing/2014/main" id="{6CDCE329-026C-004C-BEDA-7244ACE5C239}"/>
              </a:ext>
            </a:extLst>
          </p:cNvPr>
          <p:cNvSpPr txBox="1">
            <a:spLocks/>
          </p:cNvSpPr>
          <p:nvPr userDrawn="1"/>
        </p:nvSpPr>
        <p:spPr bwMode="gray">
          <a:xfrm>
            <a:off x="-448" y="4605750"/>
            <a:ext cx="540000" cy="54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sz="700" b="1" kern="1200" cap="all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9352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calair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10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951"/>
            <a:ext cx="9142645" cy="4590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 noProof="0" dirty="0"/>
              <a:t>Sélectionner l’icône pour insérer une image, 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Mettre à l’arrière plan)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0" y="1582546"/>
            <a:ext cx="3906000" cy="3009600"/>
          </a:xfrm>
          <a:solidFill>
            <a:srgbClr val="3978BC">
              <a:alpha val="60000"/>
            </a:srgbClr>
          </a:solidFill>
        </p:spPr>
        <p:txBody>
          <a:bodyPr lIns="486000" tIns="180000" anchor="t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930" b="0" cap="all" baseline="0">
                <a:solidFill>
                  <a:schemeClr val="bg1"/>
                </a:solidFill>
                <a:latin typeface="+mj-lt"/>
              </a:defRPr>
            </a:lvl1pPr>
            <a:lvl2pPr marL="3175" indent="0" algn="l">
              <a:spcBef>
                <a:spcPts val="300"/>
              </a:spcBef>
              <a:buNone/>
              <a:defRPr sz="1930" b="0" cap="none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0</a:t>
            </a:r>
          </a:p>
          <a:p>
            <a:r>
              <a:rPr lang="fr-FR" dirty="0"/>
              <a:t>Titre de la page d’intercalaire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6"/>
          </p:nvPr>
        </p:nvSpPr>
        <p:spPr bwMode="gray">
          <a:xfrm>
            <a:off x="4139952" y="4589603"/>
            <a:ext cx="4419847" cy="303610"/>
          </a:xfrm>
        </p:spPr>
        <p:txBody>
          <a:bodyPr/>
          <a:lstStyle>
            <a:lvl1pPr>
              <a:defRPr/>
            </a:lvl1pPr>
          </a:lstStyle>
          <a:p>
            <a:pPr algn="r"/>
            <a:r>
              <a:rPr lang="fr-FR" dirty="0"/>
              <a:t>TITRE DU DOCUMENT  mois 00, 2019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r>
              <a:rPr lang="fr-FR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5" name="Image 6">
            <a:extLst>
              <a:ext uri="{FF2B5EF4-FFF2-40B4-BE49-F238E27FC236}">
                <a16:creationId xmlns:a16="http://schemas.microsoft.com/office/drawing/2014/main" id="{39DE4028-2492-D14A-85AD-55530693D7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1544" y="4677750"/>
            <a:ext cx="396000" cy="396000"/>
          </a:xfrm>
          <a:prstGeom prst="rect">
            <a:avLst/>
          </a:prstGeom>
          <a:ln>
            <a:noFill/>
          </a:ln>
        </p:spPr>
      </p:pic>
      <p:sp>
        <p:nvSpPr>
          <p:cNvPr id="16" name="Espace réservé du pied de page 8">
            <a:extLst>
              <a:ext uri="{FF2B5EF4-FFF2-40B4-BE49-F238E27FC236}">
                <a16:creationId xmlns:a16="http://schemas.microsoft.com/office/drawing/2014/main" id="{153EF392-E597-3C43-8DC9-C69B5E6CFCAB}"/>
              </a:ext>
            </a:extLst>
          </p:cNvPr>
          <p:cNvSpPr txBox="1">
            <a:spLocks/>
          </p:cNvSpPr>
          <p:nvPr userDrawn="1"/>
        </p:nvSpPr>
        <p:spPr bwMode="gray">
          <a:xfrm>
            <a:off x="-448" y="4605750"/>
            <a:ext cx="540000" cy="54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sz="700" b="1" kern="1200" cap="all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5522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calair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39552" y="1285739"/>
            <a:ext cx="4158000" cy="3857761"/>
          </a:xfrm>
          <a:solidFill>
            <a:schemeClr val="tx2">
              <a:alpha val="60000"/>
            </a:schemeClr>
          </a:solidFill>
        </p:spPr>
        <p:txBody>
          <a:bodyPr lIns="288000" tIns="475200"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930" b="0" cap="all" baseline="0">
                <a:solidFill>
                  <a:schemeClr val="bg1"/>
                </a:solidFill>
                <a:latin typeface="+mj-lt"/>
              </a:defRPr>
            </a:lvl1pPr>
            <a:lvl2pPr marL="3175" indent="0" algn="l">
              <a:spcBef>
                <a:spcPts val="300"/>
              </a:spcBef>
              <a:buNone/>
              <a:defRPr sz="1930" b="0" cap="none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0</a:t>
            </a:r>
          </a:p>
          <a:p>
            <a:r>
              <a:rPr lang="fr-FR" dirty="0"/>
              <a:t>Titre de la page d’intercalaire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6"/>
          </p:nvPr>
        </p:nvSpPr>
        <p:spPr bwMode="gray">
          <a:xfrm>
            <a:off x="4139952" y="4589603"/>
            <a:ext cx="4419847" cy="303610"/>
          </a:xfrm>
        </p:spPr>
        <p:txBody>
          <a:bodyPr/>
          <a:lstStyle>
            <a:lvl1pPr>
              <a:defRPr/>
            </a:lvl1pPr>
          </a:lstStyle>
          <a:p>
            <a:pPr algn="r"/>
            <a:r>
              <a:rPr lang="fr-FR" dirty="0"/>
              <a:t>TITRE DU DOCUMENT  mois 00, 2019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r>
              <a:rPr lang="fr-FR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pour une image  10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4672" y="8533"/>
            <a:ext cx="9142645" cy="4590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 noProof="0" dirty="0"/>
              <a:t>Sélectionner l’icône pour insérer une image, 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Mettre à l’arrière plan)</a:t>
            </a:r>
          </a:p>
        </p:txBody>
      </p:sp>
      <p:sp>
        <p:nvSpPr>
          <p:cNvPr id="10" name="Espace réservé du pied de page 8">
            <a:extLst>
              <a:ext uri="{FF2B5EF4-FFF2-40B4-BE49-F238E27FC236}">
                <a16:creationId xmlns:a16="http://schemas.microsoft.com/office/drawing/2014/main" id="{462C7E0F-F7E4-E545-99B5-F3438F198ACC}"/>
              </a:ext>
            </a:extLst>
          </p:cNvPr>
          <p:cNvSpPr txBox="1">
            <a:spLocks/>
          </p:cNvSpPr>
          <p:nvPr userDrawn="1"/>
        </p:nvSpPr>
        <p:spPr bwMode="gray">
          <a:xfrm>
            <a:off x="-448" y="4589603"/>
            <a:ext cx="540000" cy="54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sz="700" b="1" kern="1200" cap="all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dirty="0"/>
          </a:p>
        </p:txBody>
      </p:sp>
      <p:pic>
        <p:nvPicPr>
          <p:cNvPr id="13" name="Image 6">
            <a:extLst>
              <a:ext uri="{FF2B5EF4-FFF2-40B4-BE49-F238E27FC236}">
                <a16:creationId xmlns:a16="http://schemas.microsoft.com/office/drawing/2014/main" id="{32F91484-9949-7B47-801A-80BE592FA2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1544" y="4677750"/>
            <a:ext cx="396000" cy="396000"/>
          </a:xfrm>
          <a:prstGeom prst="rect">
            <a:avLst/>
          </a:prstGeom>
          <a:ln>
            <a:noFill/>
          </a:ln>
        </p:spPr>
      </p:pic>
      <p:sp>
        <p:nvSpPr>
          <p:cNvPr id="14" name="Espace réservé du pied de page 8">
            <a:extLst>
              <a:ext uri="{FF2B5EF4-FFF2-40B4-BE49-F238E27FC236}">
                <a16:creationId xmlns:a16="http://schemas.microsoft.com/office/drawing/2014/main" id="{F4704579-26E2-B642-AF35-BF861FCE9630}"/>
              </a:ext>
            </a:extLst>
          </p:cNvPr>
          <p:cNvSpPr txBox="1">
            <a:spLocks/>
          </p:cNvSpPr>
          <p:nvPr userDrawn="1"/>
        </p:nvSpPr>
        <p:spPr bwMode="gray">
          <a:xfrm>
            <a:off x="-448" y="4605750"/>
            <a:ext cx="540000" cy="54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sz="700" b="1" kern="1200" cap="all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5152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800" y="0"/>
            <a:ext cx="900113" cy="1095375"/>
          </a:xfrm>
          <a:solidFill>
            <a:schemeClr val="accent1"/>
          </a:solidFill>
        </p:spPr>
        <p:txBody>
          <a:bodyPr lIns="0" rIns="0" bIns="43200" anchor="b" anchorCtr="0"/>
          <a:lstStyle>
            <a:lvl1pPr algn="ctr">
              <a:defRPr sz="33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326869" y="1526400"/>
            <a:ext cx="7232931" cy="3067200"/>
          </a:xfrm>
        </p:spPr>
        <p:txBody>
          <a:bodyPr/>
          <a:lstStyle>
            <a:lvl2pPr>
              <a:spcAft>
                <a:spcPts val="600"/>
              </a:spcAft>
              <a:defRPr/>
            </a:lvl2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>
            <a:lvl1pPr>
              <a:defRPr/>
            </a:lvl1pPr>
          </a:lstStyle>
          <a:p>
            <a:pPr algn="r"/>
            <a:r>
              <a:rPr lang="fr-FR" dirty="0"/>
              <a:t>TITRE DU DOCUMENT  mois 00, 2019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r>
              <a:rPr lang="fr-FR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0483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1511660" y="303214"/>
            <a:ext cx="7048140" cy="835252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800" y="0"/>
            <a:ext cx="900113" cy="1095375"/>
          </a:xfrm>
          <a:solidFill>
            <a:schemeClr val="accent1"/>
          </a:solidFill>
        </p:spPr>
        <p:txBody>
          <a:bodyPr lIns="0" rIns="0" bIns="43200" anchor="b" anchorCtr="0"/>
          <a:lstStyle>
            <a:lvl1pPr algn="ctr">
              <a:defRPr sz="33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327400" y="1526400"/>
            <a:ext cx="4860000" cy="30672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480175" y="1250094"/>
            <a:ext cx="2663825" cy="432606"/>
          </a:xfrm>
        </p:spPr>
        <p:txBody>
          <a:bodyPr lIns="72000" anchor="b" anchorCtr="0"/>
          <a:lstStyle>
            <a:lvl1pPr>
              <a:spcAft>
                <a:spcPts val="0"/>
              </a:spcAft>
              <a:defRPr sz="2250" i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00 %</a:t>
            </a:r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480175" y="1606517"/>
            <a:ext cx="2663825" cy="392452"/>
          </a:xfrm>
          <a:solidFill>
            <a:schemeClr val="accent1"/>
          </a:solidFill>
        </p:spPr>
        <p:txBody>
          <a:bodyPr lIns="72000" tIns="108000" rIns="0" bIns="108000" anchor="t" anchorCtr="0">
            <a:spAutoFit/>
          </a:bodyPr>
          <a:lstStyle>
            <a:lvl1pPr>
              <a:lnSpc>
                <a:spcPct val="112000"/>
              </a:lnSpc>
              <a:spcAft>
                <a:spcPts val="0"/>
              </a:spcAft>
              <a:defRPr sz="11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21"/>
          </p:nvPr>
        </p:nvSpPr>
        <p:spPr bwMode="gray">
          <a:xfrm>
            <a:off x="1327400" y="4589603"/>
            <a:ext cx="7232400" cy="303610"/>
          </a:xfrm>
        </p:spPr>
        <p:txBody>
          <a:bodyPr/>
          <a:lstStyle>
            <a:lvl1pPr>
              <a:defRPr/>
            </a:lvl1pPr>
          </a:lstStyle>
          <a:p>
            <a:pPr algn="r"/>
            <a:r>
              <a:rPr lang="fr-FR" dirty="0"/>
              <a:t>TITRE DU DOCUMENT  mois 00, 2019</a:t>
            </a: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22"/>
          </p:nvPr>
        </p:nvSpPr>
        <p:spPr bwMode="gray"/>
        <p:txBody>
          <a:bodyPr/>
          <a:lstStyle/>
          <a:p>
            <a:r>
              <a:rPr lang="fr-FR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pied de page 8">
            <a:extLst>
              <a:ext uri="{FF2B5EF4-FFF2-40B4-BE49-F238E27FC236}">
                <a16:creationId xmlns:a16="http://schemas.microsoft.com/office/drawing/2014/main" id="{10838B72-3CE5-7142-97C1-431D8C32932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71560" y="4589603"/>
            <a:ext cx="540000" cy="54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sz="700" b="1" kern="1200" cap="all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2608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CAC1D-421A-4A19-8128-170F730B2926}" type="datetimeFigureOut">
              <a:rPr lang="fr-FR" smtClean="0"/>
              <a:t>15/02/2022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B2E3-AEFF-48FE-B05D-D419A175EB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678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1511660" y="303214"/>
            <a:ext cx="7048140" cy="83525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1327400" y="1527634"/>
            <a:ext cx="7232400" cy="306721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1327400" y="4589603"/>
            <a:ext cx="7232400" cy="30361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700" b="1" cap="all" baseline="0">
                <a:solidFill>
                  <a:schemeClr val="bg2"/>
                </a:solidFill>
              </a:defRPr>
            </a:lvl1pPr>
          </a:lstStyle>
          <a:p>
            <a:pPr algn="r"/>
            <a:r>
              <a:rPr lang="fr-FR" dirty="0"/>
              <a:t>TITRE DU DOCUMENT  mois 00, 2019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717704" y="4589603"/>
            <a:ext cx="252000" cy="30360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700" b="1" cap="all" baseline="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Rectangle 10"/>
          <p:cNvSpPr/>
          <p:nvPr userDrawn="1"/>
        </p:nvSpPr>
        <p:spPr bwMode="gray">
          <a:xfrm>
            <a:off x="8928100" y="4153500"/>
            <a:ext cx="215900" cy="99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 bwMode="gray">
          <a:xfrm>
            <a:off x="7560332" y="4927500"/>
            <a:ext cx="1583668" cy="2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 userDrawn="1"/>
        </p:nvSpPr>
        <p:spPr bwMode="gray">
          <a:xfrm>
            <a:off x="8928000" y="4927500"/>
            <a:ext cx="216000" cy="21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6">
            <a:extLst>
              <a:ext uri="{FF2B5EF4-FFF2-40B4-BE49-F238E27FC236}">
                <a16:creationId xmlns:a16="http://schemas.microsoft.com/office/drawing/2014/main" id="{934586E2-A735-5E4A-ADB7-B0E9DED38D2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1544" y="4677750"/>
            <a:ext cx="396000" cy="396000"/>
          </a:xfrm>
          <a:prstGeom prst="rect">
            <a:avLst/>
          </a:prstGeom>
          <a:ln>
            <a:noFill/>
          </a:ln>
        </p:spPr>
      </p:pic>
      <p:sp>
        <p:nvSpPr>
          <p:cNvPr id="17" name="Espace réservé du pied de page 8">
            <a:extLst>
              <a:ext uri="{FF2B5EF4-FFF2-40B4-BE49-F238E27FC236}">
                <a16:creationId xmlns:a16="http://schemas.microsoft.com/office/drawing/2014/main" id="{73A4881F-1E11-E241-8E36-7C3C9A7946D4}"/>
              </a:ext>
            </a:extLst>
          </p:cNvPr>
          <p:cNvSpPr txBox="1">
            <a:spLocks/>
          </p:cNvSpPr>
          <p:nvPr userDrawn="1"/>
        </p:nvSpPr>
        <p:spPr bwMode="gray">
          <a:xfrm>
            <a:off x="-448" y="4605750"/>
            <a:ext cx="540000" cy="54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sz="700" b="1" kern="1200" cap="all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1" r:id="rId2"/>
    <p:sldLayoutId id="2147483812" r:id="rId3"/>
    <p:sldLayoutId id="2147483813" r:id="rId4"/>
    <p:sldLayoutId id="2147483814" r:id="rId5"/>
    <p:sldLayoutId id="2147483809" r:id="rId6"/>
    <p:sldLayoutId id="2147483810" r:id="rId7"/>
    <p:sldLayoutId id="2147483815" r:id="rId8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1500" b="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175" indent="0" algn="l" defTabSz="914400" rtl="0" eaLnBrk="1" latinLnBrk="0" hangingPunct="1">
        <a:lnSpc>
          <a:spcPct val="93000"/>
        </a:lnSpc>
        <a:spcBef>
          <a:spcPts val="0"/>
        </a:spcBef>
        <a:spcAft>
          <a:spcPts val="2200"/>
        </a:spcAft>
        <a:buFont typeface="Arial" pitchFamily="34" charset="0"/>
        <a:buNone/>
        <a:defRPr sz="15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179388" indent="-177800" algn="l" defTabSz="914400" rtl="0" eaLnBrk="1" latinLnBrk="0" hangingPunct="1">
        <a:lnSpc>
          <a:spcPct val="93000"/>
        </a:lnSpc>
        <a:spcBef>
          <a:spcPts val="0"/>
        </a:spcBef>
        <a:buSzPct val="60000"/>
        <a:buFontTx/>
        <a:buBlip>
          <a:blip r:embed="rId11"/>
        </a:buBlip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176213" indent="0" algn="l" defTabSz="914400" rtl="0" eaLnBrk="1" latinLnBrk="0" hangingPunct="1">
        <a:lnSpc>
          <a:spcPct val="93000"/>
        </a:lnSpc>
        <a:spcBef>
          <a:spcPts val="0"/>
        </a:spcBef>
        <a:buSzPct val="100000"/>
        <a:buFont typeface="Arial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268288" indent="-92075" algn="l" defTabSz="914400" rtl="0" eaLnBrk="1" latinLnBrk="0" hangingPunct="1">
        <a:lnSpc>
          <a:spcPct val="93000"/>
        </a:lnSpc>
        <a:spcBef>
          <a:spcPts val="0"/>
        </a:spcBef>
        <a:buSzPct val="60000"/>
        <a:buFontTx/>
        <a:buBlip>
          <a:blip r:embed="rId11"/>
        </a:buBlip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265113" indent="0" algn="l" defTabSz="914400" rtl="0" eaLnBrk="1" latinLnBrk="0" hangingPunct="1">
        <a:lnSpc>
          <a:spcPct val="93000"/>
        </a:lnSpc>
        <a:spcBef>
          <a:spcPts val="0"/>
        </a:spcBef>
        <a:buSzPct val="100000"/>
        <a:buFont typeface="Arial" pitchFamily="34" charset="0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JP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4.jpg"/><Relationship Id="rId7" Type="http://schemas.openxmlformats.org/officeDocument/2006/relationships/image" Target="../media/image17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jpg"/><Relationship Id="rId11" Type="http://schemas.openxmlformats.org/officeDocument/2006/relationships/image" Target="../media/image21.jpg"/><Relationship Id="rId5" Type="http://schemas.openxmlformats.org/officeDocument/2006/relationships/image" Target="../media/image4.jpg"/><Relationship Id="rId10" Type="http://schemas.openxmlformats.org/officeDocument/2006/relationships/image" Target="../media/image20.png"/><Relationship Id="rId4" Type="http://schemas.openxmlformats.org/officeDocument/2006/relationships/image" Target="../media/image15.jpg"/><Relationship Id="rId9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pour une image  9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"/>
          <a:stretch>
            <a:fillRect/>
          </a:stretch>
        </p:blipFill>
        <p:spPr bwMode="gray"/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5CF4F33-8F08-CF45-83A9-215A0A134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4158" y="1687028"/>
            <a:ext cx="9252520" cy="5146187"/>
          </a:xfrm>
          <a:prstGeom prst="rect">
            <a:avLst/>
          </a:prstGeom>
        </p:spPr>
      </p:pic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 bwMode="gray"/>
        <p:txBody>
          <a:bodyPr/>
          <a:lstStyle/>
          <a:p>
            <a:endParaRPr lang="fr-FR" dirty="0"/>
          </a:p>
          <a:p>
            <a:pPr lvl="1"/>
            <a:r>
              <a:rPr lang="fr-FR" dirty="0"/>
              <a:t>9 </a:t>
            </a:r>
            <a:r>
              <a:rPr lang="fr-FR" dirty="0" err="1"/>
              <a:t>MArs</a:t>
            </a:r>
            <a:r>
              <a:rPr lang="fr-FR" dirty="0"/>
              <a:t>, 2022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 bwMode="gray">
          <a:xfrm>
            <a:off x="1710000" y="0"/>
            <a:ext cx="7110472" cy="1193466"/>
          </a:xfrm>
        </p:spPr>
        <p:txBody>
          <a:bodyPr/>
          <a:lstStyle/>
          <a:p>
            <a:r>
              <a:rPr lang="fr-FR" dirty="0"/>
              <a:t>Projet : </a:t>
            </a:r>
            <a:r>
              <a:rPr lang="fr-FR" dirty="0" err="1"/>
              <a:t>EcoMOBICOIN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gray"/>
        <p:txBody>
          <a:bodyPr/>
          <a:lstStyle/>
          <a:p>
            <a:r>
              <a:rPr lang="fr-FR" dirty="0"/>
              <a:t>CNRS – INP</a:t>
            </a:r>
          </a:p>
        </p:txBody>
      </p:sp>
    </p:spTree>
    <p:extLst>
      <p:ext uri="{BB962C8B-B14F-4D97-AF65-F5344CB8AC3E}">
        <p14:creationId xmlns:p14="http://schemas.microsoft.com/office/powerpoint/2010/main" val="353801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72;p15"/>
          <p:cNvSpPr txBox="1"/>
          <p:nvPr/>
        </p:nvSpPr>
        <p:spPr>
          <a:xfrm>
            <a:off x="428595" y="63500"/>
            <a:ext cx="8127900" cy="103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r-FR" sz="2400" dirty="0">
                <a:latin typeface="Calibri"/>
                <a:ea typeface="Calibri"/>
                <a:cs typeface="Calibri"/>
                <a:sym typeface="Calibri"/>
              </a:rPr>
              <a:t>Equipe : Economie, Informatique et Mathématiques.</a:t>
            </a:r>
            <a:endParaRPr lang="en"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107504" y="843558"/>
            <a:ext cx="8820596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F4A956BA-6E6B-4349-A2C4-B2A6BE793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4141" y="1183205"/>
            <a:ext cx="1828017" cy="182801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96BF246-16D8-E544-97D3-7DCAB552E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200" y="1209332"/>
            <a:ext cx="1224136" cy="182804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A06786C-BE21-D248-887D-BCF46C6CF7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5395" y="1183198"/>
            <a:ext cx="1728709" cy="182802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ED8DCF0A-F5A5-AE4D-9BC0-31828B24DD17}"/>
              </a:ext>
            </a:extLst>
          </p:cNvPr>
          <p:cNvSpPr txBox="1"/>
          <p:nvPr/>
        </p:nvSpPr>
        <p:spPr>
          <a:xfrm>
            <a:off x="928521" y="3016344"/>
            <a:ext cx="145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Ariane Tichit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9DBD767-3E1B-454D-8ABD-32EDDA3BCF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0090" y="3454831"/>
            <a:ext cx="1029911" cy="116818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8177D01-572C-0E41-A45E-B8734A4039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4398" y="3469006"/>
            <a:ext cx="1168186" cy="1168186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88A49222-C648-AF4E-A845-26655EB191DC}"/>
              </a:ext>
            </a:extLst>
          </p:cNvPr>
          <p:cNvSpPr txBox="1"/>
          <p:nvPr/>
        </p:nvSpPr>
        <p:spPr>
          <a:xfrm>
            <a:off x="3170319" y="2980432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Pascal Lafourcade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5A0AE2A-ED0F-B74B-973C-677BD1B38760}"/>
              </a:ext>
            </a:extLst>
          </p:cNvPr>
          <p:cNvSpPr txBox="1"/>
          <p:nvPr/>
        </p:nvSpPr>
        <p:spPr>
          <a:xfrm>
            <a:off x="6193714" y="2962150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Paul-Marie </a:t>
            </a:r>
            <a:r>
              <a:rPr lang="fr-FR" dirty="0" err="1"/>
              <a:t>Grollmund</a:t>
            </a:r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40107D3D-CFED-DE41-AFF1-782EE3FED5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9591" y="3443871"/>
            <a:ext cx="1179146" cy="117914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F863255E-43AB-F24C-BB66-BC2F8E2250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95839" y="3454831"/>
            <a:ext cx="1157225" cy="115722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9220B493-A12D-1848-9BE5-B0A37A235F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0883" y="3443871"/>
            <a:ext cx="1179146" cy="1179146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685F9786-2D67-534B-8699-996416D25C7A}"/>
              </a:ext>
            </a:extLst>
          </p:cNvPr>
          <p:cNvSpPr txBox="1"/>
          <p:nvPr/>
        </p:nvSpPr>
        <p:spPr>
          <a:xfrm>
            <a:off x="512270" y="4659721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Corentin </a:t>
            </a:r>
            <a:r>
              <a:rPr lang="fr-FR" dirty="0" err="1"/>
              <a:t>Elissé</a:t>
            </a:r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3C8198F-A2A5-2C44-AA53-643FFFB47FED}"/>
              </a:ext>
            </a:extLst>
          </p:cNvPr>
          <p:cNvSpPr txBox="1"/>
          <p:nvPr/>
        </p:nvSpPr>
        <p:spPr>
          <a:xfrm>
            <a:off x="2507652" y="4649943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Gewu</a:t>
            </a:r>
            <a:r>
              <a:rPr lang="fr-FR" dirty="0"/>
              <a:t> Bu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135309E5-7490-0349-9BB0-EE8BE1AF0EFA}"/>
              </a:ext>
            </a:extLst>
          </p:cNvPr>
          <p:cNvSpPr txBox="1"/>
          <p:nvPr/>
        </p:nvSpPr>
        <p:spPr>
          <a:xfrm>
            <a:off x="3720567" y="4623017"/>
            <a:ext cx="1906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Kevin </a:t>
            </a:r>
            <a:r>
              <a:rPr lang="fr-FR" dirty="0" err="1"/>
              <a:t>Atighehchi</a:t>
            </a:r>
            <a:endParaRPr lang="fr-FR" dirty="0"/>
          </a:p>
          <a:p>
            <a:endParaRPr lang="fr-FR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58AACC60-16D7-7848-BE33-DFEF98985B6B}"/>
              </a:ext>
            </a:extLst>
          </p:cNvPr>
          <p:cNvSpPr txBox="1"/>
          <p:nvPr/>
        </p:nvSpPr>
        <p:spPr>
          <a:xfrm>
            <a:off x="5618824" y="4612961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Frederic</a:t>
            </a:r>
            <a:r>
              <a:rPr lang="fr-FR" dirty="0"/>
              <a:t> Hayek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F4FC2BC0-037E-0D4F-9331-28711130F5EE}"/>
              </a:ext>
            </a:extLst>
          </p:cNvPr>
          <p:cNvSpPr txBox="1"/>
          <p:nvPr/>
        </p:nvSpPr>
        <p:spPr>
          <a:xfrm>
            <a:off x="7309095" y="4617164"/>
            <a:ext cx="1770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Alexis </a:t>
            </a:r>
            <a:r>
              <a:rPr lang="fr-FR" dirty="0" err="1"/>
              <a:t>Vannaire</a:t>
            </a:r>
            <a:endParaRPr lang="fr-FR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E9784C9-87BB-1A4F-BA1B-A70798807FDE}"/>
              </a:ext>
            </a:extLst>
          </p:cNvPr>
          <p:cNvSpPr txBox="1"/>
          <p:nvPr/>
        </p:nvSpPr>
        <p:spPr>
          <a:xfrm>
            <a:off x="4137083" y="875409"/>
            <a:ext cx="7614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INS2I</a:t>
            </a:r>
            <a:endParaRPr lang="fr-FR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5AC1FA03-A87A-4A48-8BD4-9D46521CE34B}"/>
              </a:ext>
            </a:extLst>
          </p:cNvPr>
          <p:cNvSpPr txBox="1"/>
          <p:nvPr/>
        </p:nvSpPr>
        <p:spPr>
          <a:xfrm>
            <a:off x="6987302" y="878234"/>
            <a:ext cx="7614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INSMI</a:t>
            </a:r>
            <a:endParaRPr lang="fr-FR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68AB9D11-6596-2F4D-ADD2-0A94D5C8CE39}"/>
              </a:ext>
            </a:extLst>
          </p:cNvPr>
          <p:cNvSpPr txBox="1"/>
          <p:nvPr/>
        </p:nvSpPr>
        <p:spPr>
          <a:xfrm>
            <a:off x="1527394" y="880263"/>
            <a:ext cx="7614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INSHS</a:t>
            </a:r>
            <a:endParaRPr lang="fr-FR" dirty="0"/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A06E73EF-BFA9-5A4F-BC76-9E0FC7BB68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58067" y="1788852"/>
            <a:ext cx="1032815" cy="615619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78542584-6D9C-724A-A309-DF67DA47AC6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05184" y="1678501"/>
            <a:ext cx="873371" cy="803501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5E59330B-5568-F849-964F-47BADC60F3B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5163" y="1304161"/>
            <a:ext cx="1038231" cy="1467484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ADA452C-050E-FF4C-8C4D-C1A514DE318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48528" y="32494"/>
            <a:ext cx="779926" cy="75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750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72;p15"/>
          <p:cNvSpPr txBox="1"/>
          <p:nvPr/>
        </p:nvSpPr>
        <p:spPr>
          <a:xfrm>
            <a:off x="381000" y="63499"/>
            <a:ext cx="8127900" cy="103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r-FR" sz="2400" dirty="0">
                <a:latin typeface="Calibri"/>
                <a:ea typeface="Calibri"/>
                <a:cs typeface="Calibri"/>
                <a:sym typeface="Calibri"/>
              </a:rPr>
              <a:t>Projet de </a:t>
            </a:r>
            <a:r>
              <a:rPr lang="fr-FR" sz="2400" dirty="0" err="1">
                <a:latin typeface="Calibri"/>
                <a:ea typeface="Calibri"/>
                <a:cs typeface="Calibri"/>
                <a:sym typeface="Calibri"/>
              </a:rPr>
              <a:t>prématuration</a:t>
            </a:r>
            <a:endParaRPr lang="fr-FR" sz="2400" dirty="0"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fr-FR" dirty="0">
                <a:latin typeface="Calibri"/>
                <a:ea typeface="Calibri"/>
                <a:cs typeface="Calibri"/>
                <a:sym typeface="Calibri"/>
              </a:rPr>
              <a:t>Livrables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107504" y="843558"/>
            <a:ext cx="8820596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C1B20BCF-312B-FC4D-B007-C786B3CD8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44526" y="1095373"/>
            <a:ext cx="8031929" cy="370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472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72;p15"/>
          <p:cNvSpPr txBox="1"/>
          <p:nvPr/>
        </p:nvSpPr>
        <p:spPr>
          <a:xfrm>
            <a:off x="381000" y="63499"/>
            <a:ext cx="8127900" cy="103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r-FR" sz="2400" dirty="0">
                <a:latin typeface="Calibri"/>
                <a:ea typeface="Calibri"/>
                <a:cs typeface="Calibri"/>
                <a:sym typeface="Calibri"/>
              </a:rPr>
              <a:t>Projet de </a:t>
            </a:r>
            <a:r>
              <a:rPr lang="fr-FR" sz="2400" dirty="0" err="1">
                <a:latin typeface="Calibri"/>
                <a:ea typeface="Calibri"/>
                <a:cs typeface="Calibri"/>
                <a:sym typeface="Calibri"/>
              </a:rPr>
              <a:t>prématuration</a:t>
            </a:r>
            <a:endParaRPr lang="fr-FR" sz="2400" dirty="0"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fr-FR" dirty="0">
                <a:latin typeface="Calibri"/>
                <a:ea typeface="Calibri"/>
                <a:cs typeface="Calibri"/>
                <a:sym typeface="Calibri"/>
              </a:rPr>
              <a:t>Besoins financiers, ressources humaines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107504" y="843558"/>
            <a:ext cx="8820596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3A102722-C278-3843-8102-767EBD7E9B42}"/>
              </a:ext>
            </a:extLst>
          </p:cNvPr>
          <p:cNvSpPr txBox="1"/>
          <p:nvPr/>
        </p:nvSpPr>
        <p:spPr>
          <a:xfrm>
            <a:off x="2004956" y="2283718"/>
            <a:ext cx="4879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1 post-doctorant     : 60 K euros</a:t>
            </a:r>
          </a:p>
          <a:p>
            <a:r>
              <a:rPr lang="fr-FR" sz="2400" dirty="0"/>
              <a:t>1 ingénieur             : 60 K euros</a:t>
            </a:r>
          </a:p>
          <a:p>
            <a:r>
              <a:rPr lang="fr-FR" sz="2400" dirty="0"/>
              <a:t>2 serveurs dédiés  : 20 K euros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4C588EF-B557-864D-B2F8-24A5008A614D}"/>
              </a:ext>
            </a:extLst>
          </p:cNvPr>
          <p:cNvSpPr txBox="1"/>
          <p:nvPr/>
        </p:nvSpPr>
        <p:spPr>
          <a:xfrm>
            <a:off x="2699792" y="3807646"/>
            <a:ext cx="4421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Budget Total (HT): 140 K euros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9692282-92E2-3240-A852-4B33103B7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66522"/>
            <a:ext cx="1752600" cy="11557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7EEBBB3-5056-FA4F-9B9C-D5E14BD96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9559" y="900977"/>
            <a:ext cx="2433441" cy="143339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42A7F2E-6C2B-7C4F-9000-5B3BDCC0A7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4049" y="966522"/>
            <a:ext cx="1701800" cy="1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148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83518"/>
            <a:ext cx="6570578" cy="459076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27547" y="214952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Business Model </a:t>
            </a:r>
            <a:r>
              <a:rPr lang="fr-FR" dirty="0" err="1"/>
              <a:t>Canvas</a:t>
            </a:r>
            <a:r>
              <a:rPr lang="fr-FR" dirty="0"/>
              <a:t>- </a:t>
            </a:r>
            <a:r>
              <a:rPr lang="fr-FR" b="1" dirty="0"/>
              <a:t>Alexander </a:t>
            </a:r>
            <a:r>
              <a:rPr lang="fr-FR" b="1" dirty="0" err="1"/>
              <a:t>Osterwalder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6B37955-7B22-E14E-9154-18BA2F38EAD3}"/>
              </a:ext>
            </a:extLst>
          </p:cNvPr>
          <p:cNvSpPr txBox="1"/>
          <p:nvPr/>
        </p:nvSpPr>
        <p:spPr>
          <a:xfrm>
            <a:off x="1547664" y="4083918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Serveur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61B6A4C-3020-0A47-A35E-E5562F95B8D9}"/>
              </a:ext>
            </a:extLst>
          </p:cNvPr>
          <p:cNvSpPr txBox="1"/>
          <p:nvPr/>
        </p:nvSpPr>
        <p:spPr>
          <a:xfrm>
            <a:off x="4803131" y="4083918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Aucun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5915E36-4FDE-FF49-9887-C83264634911}"/>
              </a:ext>
            </a:extLst>
          </p:cNvPr>
          <p:cNvSpPr txBox="1"/>
          <p:nvPr/>
        </p:nvSpPr>
        <p:spPr>
          <a:xfrm>
            <a:off x="1385798" y="1131590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Mybus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2538B9A-76A3-C84C-87EB-B48549870EE7}"/>
              </a:ext>
            </a:extLst>
          </p:cNvPr>
          <p:cNvSpPr txBox="1"/>
          <p:nvPr/>
        </p:nvSpPr>
        <p:spPr>
          <a:xfrm>
            <a:off x="1367002" y="1626773"/>
            <a:ext cx="1278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Transports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02161B9-D12C-A647-B8EC-DF6B18C89B65}"/>
              </a:ext>
            </a:extLst>
          </p:cNvPr>
          <p:cNvSpPr txBox="1"/>
          <p:nvPr/>
        </p:nvSpPr>
        <p:spPr>
          <a:xfrm>
            <a:off x="2645942" y="1193145"/>
            <a:ext cx="1250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/>
              <a:t>EcoMobiCoin</a:t>
            </a:r>
            <a:endParaRPr lang="fr-FR" sz="14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DA474C1-A203-C947-B4AC-3EE55239BC77}"/>
              </a:ext>
            </a:extLst>
          </p:cNvPr>
          <p:cNvSpPr txBox="1"/>
          <p:nvPr/>
        </p:nvSpPr>
        <p:spPr>
          <a:xfrm>
            <a:off x="2751932" y="2571750"/>
            <a:ext cx="10386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Preuve de comportements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D415A81-2907-B144-9A2B-37F19AA1A70F}"/>
              </a:ext>
            </a:extLst>
          </p:cNvPr>
          <p:cNvSpPr txBox="1"/>
          <p:nvPr/>
        </p:nvSpPr>
        <p:spPr>
          <a:xfrm>
            <a:off x="6372200" y="1193145"/>
            <a:ext cx="11379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Personnes respectueuses de l’environnement</a:t>
            </a:r>
          </a:p>
          <a:p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F816B9F-640A-BC45-90E6-4E66A0F80462}"/>
              </a:ext>
            </a:extLst>
          </p:cNvPr>
          <p:cNvSpPr txBox="1"/>
          <p:nvPr/>
        </p:nvSpPr>
        <p:spPr>
          <a:xfrm>
            <a:off x="3896605" y="1217360"/>
            <a:ext cx="11379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Création de monnaie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8F61B7A-E299-B545-BBE7-88F7D6583B23}"/>
              </a:ext>
            </a:extLst>
          </p:cNvPr>
          <p:cNvSpPr txBox="1"/>
          <p:nvPr/>
        </p:nvSpPr>
        <p:spPr>
          <a:xfrm>
            <a:off x="1414296" y="2071932"/>
            <a:ext cx="1137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Fournisseurs d’équipements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909609F-6C55-5340-AA8A-4A6927869178}"/>
              </a:ext>
            </a:extLst>
          </p:cNvPr>
          <p:cNvSpPr txBox="1"/>
          <p:nvPr/>
        </p:nvSpPr>
        <p:spPr>
          <a:xfrm>
            <a:off x="3903933" y="2409256"/>
            <a:ext cx="1137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Monnaie écoresponsable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9951049-2314-C742-A3C3-D5C789F79F46}"/>
              </a:ext>
            </a:extLst>
          </p:cNvPr>
          <p:cNvSpPr txBox="1"/>
          <p:nvPr/>
        </p:nvSpPr>
        <p:spPr>
          <a:xfrm>
            <a:off x="5093215" y="2672096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Blockchain</a:t>
            </a:r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1BFF975-1FCF-2C4D-B9E3-34E0759A411C}"/>
              </a:ext>
            </a:extLst>
          </p:cNvPr>
          <p:cNvSpPr txBox="1"/>
          <p:nvPr/>
        </p:nvSpPr>
        <p:spPr>
          <a:xfrm>
            <a:off x="5088076" y="1189648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Confiance</a:t>
            </a:r>
          </a:p>
        </p:txBody>
      </p:sp>
    </p:spTree>
    <p:extLst>
      <p:ext uri="{BB962C8B-B14F-4D97-AF65-F5344CB8AC3E}">
        <p14:creationId xmlns:p14="http://schemas.microsoft.com/office/powerpoint/2010/main" val="3033369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583560"/>
              </p:ext>
            </p:extLst>
          </p:nvPr>
        </p:nvGraphicFramePr>
        <p:xfrm>
          <a:off x="827584" y="195485"/>
          <a:ext cx="7416303" cy="5255346"/>
        </p:xfrm>
        <a:graphic>
          <a:graphicData uri="http://schemas.openxmlformats.org/drawingml/2006/table">
            <a:tbl>
              <a:tblPr firstRow="1" firstCol="1" bandRow="1"/>
              <a:tblGrid>
                <a:gridCol w="1872208">
                  <a:extLst>
                    <a:ext uri="{9D8B030D-6E8A-4147-A177-3AD203B41FA5}">
                      <a16:colId xmlns:a16="http://schemas.microsoft.com/office/drawing/2014/main" val="818335084"/>
                    </a:ext>
                  </a:extLst>
                </a:gridCol>
                <a:gridCol w="1641525">
                  <a:extLst>
                    <a:ext uri="{9D8B030D-6E8A-4147-A177-3AD203B41FA5}">
                      <a16:colId xmlns:a16="http://schemas.microsoft.com/office/drawing/2014/main" val="945256281"/>
                    </a:ext>
                  </a:extLst>
                </a:gridCol>
                <a:gridCol w="1951285">
                  <a:extLst>
                    <a:ext uri="{9D8B030D-6E8A-4147-A177-3AD203B41FA5}">
                      <a16:colId xmlns:a16="http://schemas.microsoft.com/office/drawing/2014/main" val="1178653263"/>
                    </a:ext>
                  </a:extLst>
                </a:gridCol>
                <a:gridCol w="1951285">
                  <a:extLst>
                    <a:ext uri="{9D8B030D-6E8A-4147-A177-3AD203B41FA5}">
                      <a16:colId xmlns:a16="http://schemas.microsoft.com/office/drawing/2014/main" val="3195043155"/>
                    </a:ext>
                  </a:extLst>
                </a:gridCol>
              </a:tblGrid>
              <a:tr h="34091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Origine du projet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Blockchain</a:t>
                      </a: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et les crypto-monnaies consomment  trop de ressources inutilement</a:t>
                      </a:r>
                      <a:r>
                        <a:rPr lang="fr-FR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03" marR="38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Solution proposée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03" marR="38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1839983"/>
                  </a:ext>
                </a:extLst>
              </a:tr>
              <a:tr h="133195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Concept innovateur/ originalité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fr-FR" sz="1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Preuve de Comportement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03" marR="38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Percée technologique /nouveauté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fr-FR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Ecomobicoin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Valorisation de traces GPS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Sécurité et respect de la vie privée</a:t>
                      </a:r>
                      <a:r>
                        <a:rPr lang="fr-FR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03" marR="38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Démonstrations expérimentales réalisées ;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Preuve de concept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Economiste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Informaticien</a:t>
                      </a:r>
                      <a:r>
                        <a:rPr lang="fr-FR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Mathématicien</a:t>
                      </a:r>
                      <a:endParaRPr lang="fr-F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03" marR="38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5908317"/>
                  </a:ext>
                </a:extLst>
              </a:tr>
              <a:tr h="5861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503" marR="38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620868"/>
                  </a:ext>
                </a:extLst>
              </a:tr>
              <a:tr h="412918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Propriété intellectuelle : OPEN SOURCE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03" marR="38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5933859"/>
                  </a:ext>
                </a:extLst>
              </a:tr>
              <a:tr h="559441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Applications</a:t>
                      </a: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produits, marché : ECOMOBICHAIN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 </a:t>
                      </a:r>
                    </a:p>
                  </a:txBody>
                  <a:tcPr marL="38503" marR="38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0137622"/>
                  </a:ext>
                </a:extLst>
              </a:tr>
              <a:tr h="412918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Projet de </a:t>
                      </a:r>
                      <a:r>
                        <a:rPr lang="fr-FR" sz="18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prématuration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503" marR="38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5489528"/>
                  </a:ext>
                </a:extLst>
              </a:tr>
              <a:tr h="75902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Livrables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fr-FR" sz="16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fr-FR" sz="1600" baseline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Classifieurs</a:t>
                      </a:r>
                      <a:endParaRPr lang="fr-FR" sz="16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 Preuve de Concept 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03" marR="38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Budget total : 140 </a:t>
                      </a:r>
                      <a:r>
                        <a:rPr lang="fr-FR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Durée : 18 mois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503" marR="38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Besoins RH 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Post-doc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Ingénieur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03" marR="38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0583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05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72;p15"/>
          <p:cNvSpPr txBox="1"/>
          <p:nvPr/>
        </p:nvSpPr>
        <p:spPr>
          <a:xfrm>
            <a:off x="381000" y="99715"/>
            <a:ext cx="8127900" cy="103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Origine du projet </a:t>
            </a:r>
          </a:p>
          <a:p>
            <a:r>
              <a:rPr lang="fr-FR" dirty="0">
                <a:latin typeface="Calibri"/>
                <a:ea typeface="Calibri"/>
                <a:cs typeface="Calibri"/>
                <a:sym typeface="Calibri"/>
              </a:rPr>
              <a:t>Constat : Problèmes et dysfonctionnements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107504" y="843558"/>
            <a:ext cx="8820596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>
            <a:extLst>
              <a:ext uri="{FF2B5EF4-FFF2-40B4-BE49-F238E27FC236}">
                <a16:creationId xmlns:a16="http://schemas.microsoft.com/office/drawing/2014/main" id="{16776F2A-C0A7-1D46-B83E-57F0045BAE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31590"/>
            <a:ext cx="3003082" cy="150154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52C108A-A4A2-7643-8BD0-92378E93EA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6514" y="1131590"/>
            <a:ext cx="2646486" cy="149074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7394072-529C-A44E-90DB-4108F771AD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3728" y="2762036"/>
            <a:ext cx="3653882" cy="228174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9B4B54E-DD27-FC44-9E9B-8121FB7663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2995" y="1349589"/>
            <a:ext cx="2218010" cy="103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869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72;p15"/>
          <p:cNvSpPr txBox="1"/>
          <p:nvPr/>
        </p:nvSpPr>
        <p:spPr>
          <a:xfrm>
            <a:off x="381000" y="63499"/>
            <a:ext cx="8127900" cy="103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Origine du projet </a:t>
            </a:r>
          </a:p>
          <a:p>
            <a:r>
              <a:rPr lang="fr-FR" dirty="0">
                <a:latin typeface="Calibri"/>
                <a:ea typeface="Calibri"/>
                <a:cs typeface="Calibri"/>
                <a:sym typeface="Calibri"/>
              </a:rPr>
              <a:t>Manques, besoins non comblés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107504" y="843558"/>
            <a:ext cx="8820596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>
            <a:extLst>
              <a:ext uri="{FF2B5EF4-FFF2-40B4-BE49-F238E27FC236}">
                <a16:creationId xmlns:a16="http://schemas.microsoft.com/office/drawing/2014/main" id="{E717CAA4-B76D-1D44-93FD-2FE0CB878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779662"/>
            <a:ext cx="3003082" cy="150154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3D954F9-8E87-8C4E-8A3A-936E5F034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7758" y="1691104"/>
            <a:ext cx="3111500" cy="20701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80AEB9EC-4C14-DF41-BE52-3C6C8EB54C0B}"/>
              </a:ext>
            </a:extLst>
          </p:cNvPr>
          <p:cNvSpPr txBox="1"/>
          <p:nvPr/>
        </p:nvSpPr>
        <p:spPr>
          <a:xfrm>
            <a:off x="4716016" y="1116071"/>
            <a:ext cx="3454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Preuve de comportement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8204DD0-0F85-CF4C-B52A-BFF29FB832E2}"/>
              </a:ext>
            </a:extLst>
          </p:cNvPr>
          <p:cNvSpPr txBox="1"/>
          <p:nvPr/>
        </p:nvSpPr>
        <p:spPr>
          <a:xfrm>
            <a:off x="744505" y="1275606"/>
            <a:ext cx="22760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Preuve de travail</a:t>
            </a:r>
          </a:p>
          <a:p>
            <a:endParaRPr lang="fr-F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756580D3-0F63-5E48-BD0D-201A2F02DB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1706621"/>
            <a:ext cx="1237628" cy="1221126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583C1A78-3D38-4047-8E0A-F6075F90C4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780" y="2106603"/>
            <a:ext cx="1238280" cy="96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42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72;p15"/>
          <p:cNvSpPr txBox="1"/>
          <p:nvPr/>
        </p:nvSpPr>
        <p:spPr>
          <a:xfrm>
            <a:off x="381000" y="63499"/>
            <a:ext cx="8127900" cy="103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Solution propose : ECOMOBICOIN </a:t>
            </a:r>
          </a:p>
          <a:p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Concept innovateur/ originalité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107504" y="843558"/>
            <a:ext cx="8820596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791DE805-422F-3C41-BCB1-FE7117741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614737" y="2178557"/>
            <a:ext cx="1199164" cy="119916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4374061-4448-8F40-9DC2-B667F7700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6095" y="1899626"/>
            <a:ext cx="1411362" cy="141136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138C14C-C687-AB41-B17E-A291CC206F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3356" y="3651273"/>
            <a:ext cx="1031876" cy="109257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21CBF01-7A01-7F4D-B374-620AE1FD0F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9912" y="915566"/>
            <a:ext cx="1939319" cy="109257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392963E-EA29-F34D-8B80-3A679E937E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8630" y="2139325"/>
            <a:ext cx="1099278" cy="109927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DABF6A44-A97E-2E4B-BBC0-3233B1AAAB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8085" y="2099269"/>
            <a:ext cx="1426243" cy="1426243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D6971557-00CF-1D42-9001-561A7C7231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46478" y="2136646"/>
            <a:ext cx="1267670" cy="126767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278EE2BC-CD8A-224E-8E5F-C82DC04EAB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40007" y="2178557"/>
            <a:ext cx="1267669" cy="1267669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9944C37C-19B6-6A4E-8FD5-0868D602C04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07322" y="3633958"/>
            <a:ext cx="1007768" cy="1127207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F59CF86A-2A19-D040-A034-B80B0D14C01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3717436" y="3681622"/>
            <a:ext cx="2201334" cy="103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640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72;p15"/>
          <p:cNvSpPr txBox="1"/>
          <p:nvPr/>
        </p:nvSpPr>
        <p:spPr>
          <a:xfrm>
            <a:off x="381000" y="63499"/>
            <a:ext cx="8127900" cy="103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Solution proposée</a:t>
            </a:r>
          </a:p>
          <a:p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Percée technologique/nouveauté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107504" y="843558"/>
            <a:ext cx="8820596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4C4E0D1A-A848-D94B-A951-21EEB6096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475656" y="915566"/>
            <a:ext cx="6624736" cy="400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3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72;p15"/>
          <p:cNvSpPr txBox="1"/>
          <p:nvPr/>
        </p:nvSpPr>
        <p:spPr>
          <a:xfrm>
            <a:off x="381000" y="63499"/>
            <a:ext cx="8127900" cy="103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Propriété intellectuelle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107504" y="843558"/>
            <a:ext cx="8820596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>
            <a:extLst>
              <a:ext uri="{FF2B5EF4-FFF2-40B4-BE49-F238E27FC236}">
                <a16:creationId xmlns:a16="http://schemas.microsoft.com/office/drawing/2014/main" id="{AF29A2C6-2017-C74C-A64D-2874BE350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372492"/>
            <a:ext cx="3393641" cy="239851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DA315F5-D4EF-F542-A02C-1A96477A7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596" y="2005334"/>
            <a:ext cx="3381065" cy="113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47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72;p15"/>
          <p:cNvSpPr txBox="1"/>
          <p:nvPr/>
        </p:nvSpPr>
        <p:spPr>
          <a:xfrm>
            <a:off x="381000" y="63499"/>
            <a:ext cx="8127900" cy="103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r-FR" sz="2400" dirty="0">
                <a:latin typeface="Calibri"/>
                <a:ea typeface="Calibri"/>
                <a:cs typeface="Calibri"/>
                <a:sym typeface="Calibri"/>
              </a:rPr>
              <a:t>Premières applications-produits-marché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107504" y="843558"/>
            <a:ext cx="8820596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439A631D-2E5F-774F-B8F5-225995D43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925854"/>
            <a:ext cx="1512168" cy="151216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85A04E8-1E01-9540-992B-FD31AD1C17E3}"/>
              </a:ext>
            </a:extLst>
          </p:cNvPr>
          <p:cNvSpPr txBox="1"/>
          <p:nvPr/>
        </p:nvSpPr>
        <p:spPr>
          <a:xfrm>
            <a:off x="1187624" y="1506101"/>
            <a:ext cx="2018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/>
              <a:t>EcoMobiCoin</a:t>
            </a:r>
            <a:endParaRPr lang="fr-FR" sz="24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5F02D60-56B4-AC4D-A368-35A72437B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3840" y="3579862"/>
            <a:ext cx="2942219" cy="1197992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43140FD0-42CD-F549-B5EB-52D68320C8A2}"/>
              </a:ext>
            </a:extLst>
          </p:cNvPr>
          <p:cNvSpPr txBox="1"/>
          <p:nvPr/>
        </p:nvSpPr>
        <p:spPr>
          <a:xfrm>
            <a:off x="773386" y="2705478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Favoriser la mobilité respectueuse de l’</a:t>
            </a:r>
            <a:r>
              <a:rPr lang="fr-FR" sz="2400" dirty="0" err="1"/>
              <a:t>environement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105278269"/>
      </p:ext>
    </p:extLst>
  </p:cSld>
  <p:clrMapOvr>
    <a:masterClrMapping/>
  </p:clrMapOvr>
</p:sld>
</file>

<file path=ppt/theme/theme1.xml><?xml version="1.0" encoding="utf-8"?>
<a:theme xmlns:a="http://schemas.openxmlformats.org/drawingml/2006/main" name="CNRS">
  <a:themeElements>
    <a:clrScheme name="CNRS">
      <a:dk1>
        <a:sysClr val="windowText" lastClr="000000"/>
      </a:dk1>
      <a:lt1>
        <a:srgbClr val="FFFFFF"/>
      </a:lt1>
      <a:dk2>
        <a:srgbClr val="5FBEDC"/>
      </a:dk2>
      <a:lt2>
        <a:srgbClr val="0C284B"/>
      </a:lt2>
      <a:accent1>
        <a:srgbClr val="0C284B"/>
      </a:accent1>
      <a:accent2>
        <a:srgbClr val="5FBEDC"/>
      </a:accent2>
      <a:accent3>
        <a:srgbClr val="4B6487"/>
      </a:accent3>
      <a:accent4>
        <a:srgbClr val="115596"/>
      </a:accent4>
      <a:accent5>
        <a:srgbClr val="0F69B4"/>
      </a:accent5>
      <a:accent6>
        <a:srgbClr val="3978BC"/>
      </a:accent6>
      <a:hlink>
        <a:srgbClr val="000000"/>
      </a:hlink>
      <a:folHlink>
        <a:srgbClr val="000000"/>
      </a:folHlink>
    </a:clrScheme>
    <a:fontScheme name="Arial Black - Ari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0A40E86A24154B814CF0FF2318376D" ma:contentTypeVersion="0" ma:contentTypeDescription="Crée un document." ma:contentTypeScope="" ma:versionID="3a4f8a3550a119e5095746a8310ab81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82a518d25f68732d39b21da5ad4a9a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CBFB7F4-8909-4EF1-ADC0-7366337A3E5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A8EDC5-F054-42D5-8564-CB06C42177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61209BC-259C-4250-9DB8-95B1C1F5ABB5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CNRS</Template>
  <TotalTime>3679</TotalTime>
  <Words>266</Words>
  <Application>Microsoft Macintosh PowerPoint</Application>
  <PresentationFormat>Affichage à l'écran (16:9)</PresentationFormat>
  <Paragraphs>107</Paragraphs>
  <Slides>12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Arial</vt:lpstr>
      <vt:lpstr>Arial Black</vt:lpstr>
      <vt:lpstr>Calibri</vt:lpstr>
      <vt:lpstr>CNRS</vt:lpstr>
      <vt:lpstr>Projet : EcoMOBICOIN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>CNRS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Centre national de la recherche scientifique</dc:title>
  <dc:subject>CNRS</dc:subject>
  <dc:creator>Microsoft Office User</dc:creator>
  <cp:lastModifiedBy>Pascal Lafourcade</cp:lastModifiedBy>
  <cp:revision>132</cp:revision>
  <dcterms:created xsi:type="dcterms:W3CDTF">2019-01-17T12:19:15Z</dcterms:created>
  <dcterms:modified xsi:type="dcterms:W3CDTF">2022-02-15T16:04:30Z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0x010100A70A40E86A24154B814CF0FF2318376D</vt:lpwstr>
  </property>
</Properties>
</file>