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media/image22.jpg" ContentType="image/png"/>
  <Override PartName="/ppt/media/image23.jpg" ContentType="image/png"/>
  <Override PartName="/ppt/media/image24.jpg" ContentType="image/png"/>
  <Override PartName="/ppt/media/image26.jpg" ContentType="image/png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7" r:id="rId4"/>
  </p:sldMasterIdLst>
  <p:notesMasterIdLst>
    <p:notesMasterId r:id="rId19"/>
  </p:notesMasterIdLst>
  <p:handoutMasterIdLst>
    <p:handoutMasterId r:id="rId20"/>
  </p:handoutMasterIdLst>
  <p:sldIdLst>
    <p:sldId id="256" r:id="rId5"/>
    <p:sldId id="298" r:id="rId6"/>
    <p:sldId id="290" r:id="rId7"/>
    <p:sldId id="292" r:id="rId8"/>
    <p:sldId id="293" r:id="rId9"/>
    <p:sldId id="301" r:id="rId10"/>
    <p:sldId id="299" r:id="rId11"/>
    <p:sldId id="294" r:id="rId12"/>
    <p:sldId id="304" r:id="rId13"/>
    <p:sldId id="295" r:id="rId14"/>
    <p:sldId id="297" r:id="rId15"/>
    <p:sldId id="296" r:id="rId16"/>
    <p:sldId id="300" r:id="rId17"/>
    <p:sldId id="302" r:id="rId18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PT CNRS" id="{B07F00DE-20E0-4C16-8823-FD2319A4A560}">
          <p14:sldIdLst>
            <p14:sldId id="256"/>
            <p14:sldId id="298"/>
            <p14:sldId id="290"/>
            <p14:sldId id="292"/>
            <p14:sldId id="293"/>
            <p14:sldId id="301"/>
            <p14:sldId id="299"/>
            <p14:sldId id="294"/>
            <p14:sldId id="304"/>
            <p14:sldId id="295"/>
            <p14:sldId id="297"/>
            <p14:sldId id="296"/>
            <p14:sldId id="300"/>
            <p14:sldId id="30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169" userDrawn="1">
          <p15:clr>
            <a:srgbClr val="A4A3A4"/>
          </p15:clr>
        </p15:guide>
        <p15:guide id="3" orient="horz" pos="1008">
          <p15:clr>
            <a:srgbClr val="A4A3A4"/>
          </p15:clr>
        </p15:guide>
        <p15:guide id="4" orient="horz" pos="690">
          <p15:clr>
            <a:srgbClr val="A4A3A4"/>
          </p15:clr>
        </p15:guide>
        <p15:guide id="5" orient="horz" pos="3162" userDrawn="1">
          <p15:clr>
            <a:srgbClr val="A4A3A4"/>
          </p15:clr>
        </p15:guide>
        <p15:guide id="6" orient="horz" pos="2894">
          <p15:clr>
            <a:srgbClr val="A4A3A4"/>
          </p15:clr>
        </p15:guide>
        <p15:guide id="7" pos="2880">
          <p15:clr>
            <a:srgbClr val="A4A3A4"/>
          </p15:clr>
        </p15:guide>
        <p15:guide id="8" pos="952">
          <p15:clr>
            <a:srgbClr val="A4A3A4"/>
          </p15:clr>
        </p15:guide>
        <p15:guide id="9" pos="5193">
          <p15:clr>
            <a:srgbClr val="A4A3A4"/>
          </p15:clr>
        </p15:guide>
        <p15:guide id="10" pos="5624">
          <p15:clr>
            <a:srgbClr val="A4A3A4"/>
          </p15:clr>
        </p15:guide>
        <p15:guide id="11" pos="5392">
          <p15:clr>
            <a:srgbClr val="A4A3A4"/>
          </p15:clr>
        </p15:guide>
        <p15:guide id="12" pos="84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78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88"/>
    <p:restoredTop sz="94509"/>
  </p:normalViewPr>
  <p:slideViewPr>
    <p:cSldViewPr showGuides="1">
      <p:cViewPr varScale="1">
        <p:scale>
          <a:sx n="111" d="100"/>
          <a:sy n="111" d="100"/>
        </p:scale>
        <p:origin x="904" y="184"/>
      </p:cViewPr>
      <p:guideLst>
        <p:guide orient="horz" pos="1620"/>
        <p:guide orient="horz" pos="169"/>
        <p:guide orient="horz" pos="1008"/>
        <p:guide orient="horz" pos="690"/>
        <p:guide orient="horz" pos="3162"/>
        <p:guide orient="horz" pos="2894"/>
        <p:guide pos="2880"/>
        <p:guide pos="952"/>
        <p:guide pos="5193"/>
        <p:guide pos="5624"/>
        <p:guide pos="5392"/>
        <p:guide pos="84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6" d="100"/>
          <a:sy n="106" d="100"/>
        </p:scale>
        <p:origin x="2896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E4BCD9A-1A31-044B-9E27-D4DFCA989BF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1EF8BA-3E55-964D-AF2E-6BE2611F39A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128F68-5046-0D41-83F5-4CA688B16E33}" type="datetimeFigureOut">
              <a:rPr lang="fr-FR" smtClean="0"/>
              <a:t>04/03/2022</a:t>
            </a:fld>
            <a:endParaRPr lang="fr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900636-CE00-1145-9D7E-88A4647BB57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08E405-8B52-E44C-B681-A749AEAF628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964E7B-BB4B-6D49-AFE8-27802D54D5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45188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680E798-53FF-4C51-A981-953463752515}" type="datetimeFigureOut">
              <a:rPr lang="fr-FR" smtClean="0"/>
              <a:pPr/>
              <a:t>04/03/2022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1B06CD8F-B7ED-4A05-9FB1-A01CC0EF02C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662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377500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93575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1710000" y="1318485"/>
            <a:ext cx="3546000" cy="3825015"/>
          </a:xfrm>
          <a:solidFill>
            <a:schemeClr val="accent4">
              <a:alpha val="60000"/>
            </a:schemeClr>
          </a:solidFill>
        </p:spPr>
        <p:txBody>
          <a:bodyPr lIns="144000" tIns="90000"/>
          <a:lstStyle>
            <a:lvl1pPr marL="0" indent="0" algn="l">
              <a:spcAft>
                <a:spcPts val="0"/>
              </a:spcAft>
              <a:buNone/>
              <a:defRPr sz="1350" b="0" cap="all" baseline="0">
                <a:solidFill>
                  <a:schemeClr val="bg1"/>
                </a:solidFill>
              </a:defRPr>
            </a:lvl1pPr>
            <a:lvl2pPr marL="3175" indent="0" algn="l">
              <a:spcBef>
                <a:spcPts val="1000"/>
              </a:spcBef>
              <a:buNone/>
              <a:defRPr sz="950" b="1" cap="all" baseline="0"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Sous-titre</a:t>
            </a:r>
            <a:br>
              <a:rPr lang="fr-FR" dirty="0"/>
            </a:br>
            <a:r>
              <a:rPr lang="fr-FR" dirty="0"/>
              <a:t>et description</a:t>
            </a:r>
          </a:p>
          <a:p>
            <a:pPr lvl="1"/>
            <a:r>
              <a:rPr lang="fr-FR" dirty="0"/>
              <a:t>date</a:t>
            </a:r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1710000" y="0"/>
            <a:ext cx="6849800" cy="1193466"/>
          </a:xfrm>
        </p:spPr>
        <p:txBody>
          <a:bodyPr/>
          <a:lstStyle>
            <a:lvl1pPr>
              <a:lnSpc>
                <a:spcPct val="97000"/>
              </a:lnSpc>
              <a:defRPr sz="1950" b="1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 bwMode="gray">
          <a:xfrm>
            <a:off x="0" y="49635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r"/>
            <a:r>
              <a:rPr lang="fr-FR"/>
              <a:t>DIRECTION DE LA COMMINICATION  TITRE DU DOCUMENT  mois 00, 2018</a:t>
            </a:r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 bwMode="gray">
          <a:xfrm>
            <a:off x="0" y="49635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022281" y="4581099"/>
            <a:ext cx="3233795" cy="325438"/>
          </a:xfrm>
        </p:spPr>
        <p:txBody>
          <a:bodyPr anchor="b" anchorCtr="0"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CNRS - Nom du département</a:t>
            </a:r>
          </a:p>
        </p:txBody>
      </p:sp>
      <p:sp>
        <p:nvSpPr>
          <p:cNvPr id="11" name="Espace réservé pour une image  10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0" y="1687028"/>
            <a:ext cx="9142645" cy="3456472"/>
          </a:xfrm>
          <a:solidFill>
            <a:schemeClr val="bg1">
              <a:lumMod val="95000"/>
            </a:schemeClr>
          </a:solidFill>
        </p:spPr>
        <p:txBody>
          <a:bodyPr tIns="126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fr-FR" noProof="0" dirty="0"/>
              <a:t>Sélectionner l’icône pour insérer une image, puis disposer l’image en arrière plan </a:t>
            </a:r>
            <a:br>
              <a:rPr lang="fr-FR" noProof="0" dirty="0"/>
            </a:br>
            <a:r>
              <a:rPr lang="fr-FR" noProof="0" dirty="0"/>
              <a:t>(Sélectionner l’image avec le bouton droit de la souris / Mettre à l’arrière plan)</a:t>
            </a: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52657" y="349501"/>
            <a:ext cx="756000" cy="7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610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calair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  10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0" y="951"/>
            <a:ext cx="9142645" cy="4590000"/>
          </a:xfrm>
          <a:solidFill>
            <a:schemeClr val="bg1">
              <a:lumMod val="95000"/>
            </a:schemeClr>
          </a:solidFill>
        </p:spPr>
        <p:txBody>
          <a:bodyPr tIns="126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fr-FR" noProof="0" dirty="0"/>
              <a:t>Sélectionner l’icône pour insérer une image, puis disposer l’image en arrière plan </a:t>
            </a:r>
            <a:br>
              <a:rPr lang="fr-FR" noProof="0" dirty="0"/>
            </a:br>
            <a:r>
              <a:rPr lang="fr-FR" noProof="0" dirty="0"/>
              <a:t>(Sélectionner l’image avec le bouton droit de la souris / Mettre à l’arrière plan)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39536" y="1582547"/>
            <a:ext cx="3546000" cy="3560953"/>
          </a:xfrm>
          <a:solidFill>
            <a:srgbClr val="3978BC">
              <a:alpha val="60000"/>
            </a:srgbClr>
          </a:solidFill>
        </p:spPr>
        <p:txBody>
          <a:bodyPr lIns="288000" tIns="180000"/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930" b="0" cap="all" baseline="0">
                <a:solidFill>
                  <a:schemeClr val="bg1"/>
                </a:solidFill>
                <a:latin typeface="+mj-lt"/>
              </a:defRPr>
            </a:lvl1pPr>
            <a:lvl2pPr marL="3175" indent="0" algn="l">
              <a:spcBef>
                <a:spcPts val="300"/>
              </a:spcBef>
              <a:buNone/>
              <a:defRPr sz="1930" b="0" cap="none" baseline="0"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0</a:t>
            </a:r>
          </a:p>
          <a:p>
            <a:r>
              <a:rPr lang="fr-FR" dirty="0"/>
              <a:t>Titre de la page d’intercalaire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6"/>
          </p:nvPr>
        </p:nvSpPr>
        <p:spPr bwMode="gray">
          <a:xfrm>
            <a:off x="4139952" y="4589603"/>
            <a:ext cx="4419847" cy="303610"/>
          </a:xfrm>
        </p:spPr>
        <p:txBody>
          <a:bodyPr/>
          <a:lstStyle>
            <a:lvl1pPr>
              <a:defRPr/>
            </a:lvl1pPr>
          </a:lstStyle>
          <a:p>
            <a:pPr algn="r"/>
            <a:r>
              <a:rPr lang="fr-FR"/>
              <a:t>DIRECTION DE LA COMMINICATION  TITRE DU DOCUMENT  mois 00, 2018</a:t>
            </a:r>
            <a:endParaRPr lang="fr-FR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r>
              <a:rPr lang="fr-FR"/>
              <a:t>P </a:t>
            </a:r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0" name="Image 6">
            <a:extLst>
              <a:ext uri="{FF2B5EF4-FFF2-40B4-BE49-F238E27FC236}">
                <a16:creationId xmlns:a16="http://schemas.microsoft.com/office/drawing/2014/main" id="{921C6F94-86C5-C54C-B482-F8A3EF0F1F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1544" y="4677750"/>
            <a:ext cx="396000" cy="396000"/>
          </a:xfrm>
          <a:prstGeom prst="rect">
            <a:avLst/>
          </a:prstGeom>
          <a:ln>
            <a:noFill/>
          </a:ln>
        </p:spPr>
      </p:pic>
      <p:sp>
        <p:nvSpPr>
          <p:cNvPr id="13" name="Espace réservé du pied de page 8">
            <a:extLst>
              <a:ext uri="{FF2B5EF4-FFF2-40B4-BE49-F238E27FC236}">
                <a16:creationId xmlns:a16="http://schemas.microsoft.com/office/drawing/2014/main" id="{38370030-DB21-2340-9CAA-F4022F54A75B}"/>
              </a:ext>
            </a:extLst>
          </p:cNvPr>
          <p:cNvSpPr txBox="1">
            <a:spLocks/>
          </p:cNvSpPr>
          <p:nvPr userDrawn="1"/>
        </p:nvSpPr>
        <p:spPr bwMode="gray">
          <a:xfrm>
            <a:off x="-448" y="4605750"/>
            <a:ext cx="540000" cy="5400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>
            <a:noAutofit/>
          </a:bodyPr>
          <a:lstStyle>
            <a:defPPr>
              <a:defRPr lang="fr-FR"/>
            </a:defPPr>
            <a:lvl1pPr marL="0" algn="ctr" defTabSz="914400" rtl="0" eaLnBrk="1" latinLnBrk="0" hangingPunct="1">
              <a:defRPr sz="700" b="1" kern="1200" cap="all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94831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calair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  10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0" y="951"/>
            <a:ext cx="9142645" cy="4590000"/>
          </a:xfrm>
          <a:solidFill>
            <a:schemeClr val="bg1">
              <a:lumMod val="95000"/>
            </a:schemeClr>
          </a:solidFill>
        </p:spPr>
        <p:txBody>
          <a:bodyPr tIns="126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fr-FR" noProof="0" dirty="0"/>
              <a:t>Sélectionner l’icône pour insérer une image, puis disposer l’image en arrière plan </a:t>
            </a:r>
            <a:br>
              <a:rPr lang="fr-FR" noProof="0" dirty="0"/>
            </a:br>
            <a:r>
              <a:rPr lang="fr-FR" noProof="0" dirty="0"/>
              <a:t>(Sélectionner l’image avec le bouton droit de la souris / Mettre à l’arrière plan)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0" y="1455627"/>
            <a:ext cx="3708000" cy="1800200"/>
          </a:xfrm>
          <a:solidFill>
            <a:srgbClr val="3978BC">
              <a:alpha val="60000"/>
            </a:srgbClr>
          </a:solidFill>
        </p:spPr>
        <p:txBody>
          <a:bodyPr lIns="486000" tIns="0" anchor="ctr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930" b="0" cap="all" baseline="0">
                <a:solidFill>
                  <a:schemeClr val="bg1"/>
                </a:solidFill>
                <a:latin typeface="+mj-lt"/>
              </a:defRPr>
            </a:lvl1pPr>
            <a:lvl2pPr marL="3175" indent="0" algn="l">
              <a:spcBef>
                <a:spcPts val="300"/>
              </a:spcBef>
              <a:buNone/>
              <a:defRPr sz="1930" b="0" cap="none" baseline="0"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0</a:t>
            </a:r>
          </a:p>
          <a:p>
            <a:r>
              <a:rPr lang="fr-FR" dirty="0"/>
              <a:t>Titre de la page d’intercalaire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6"/>
          </p:nvPr>
        </p:nvSpPr>
        <p:spPr bwMode="gray">
          <a:xfrm>
            <a:off x="4139952" y="4589603"/>
            <a:ext cx="4419847" cy="303610"/>
          </a:xfrm>
        </p:spPr>
        <p:txBody>
          <a:bodyPr/>
          <a:lstStyle>
            <a:lvl1pPr>
              <a:defRPr/>
            </a:lvl1pPr>
          </a:lstStyle>
          <a:p>
            <a:pPr algn="r"/>
            <a:r>
              <a:rPr lang="fr-FR"/>
              <a:t>DIRECTION DE LA COMMINICATION  TITRE DU DOCUMENT  mois 00, 2018</a:t>
            </a:r>
            <a:endParaRPr lang="fr-FR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r>
              <a:rPr lang="fr-FR"/>
              <a:t>P </a:t>
            </a:r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5" name="Image 6">
            <a:extLst>
              <a:ext uri="{FF2B5EF4-FFF2-40B4-BE49-F238E27FC236}">
                <a16:creationId xmlns:a16="http://schemas.microsoft.com/office/drawing/2014/main" id="{91A14524-C41B-3F40-885E-DE7E899998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1544" y="4677750"/>
            <a:ext cx="396000" cy="396000"/>
          </a:xfrm>
          <a:prstGeom prst="rect">
            <a:avLst/>
          </a:prstGeom>
          <a:ln>
            <a:noFill/>
          </a:ln>
        </p:spPr>
      </p:pic>
      <p:sp>
        <p:nvSpPr>
          <p:cNvPr id="16" name="Espace réservé du pied de page 8">
            <a:extLst>
              <a:ext uri="{FF2B5EF4-FFF2-40B4-BE49-F238E27FC236}">
                <a16:creationId xmlns:a16="http://schemas.microsoft.com/office/drawing/2014/main" id="{6CDCE329-026C-004C-BEDA-7244ACE5C239}"/>
              </a:ext>
            </a:extLst>
          </p:cNvPr>
          <p:cNvSpPr txBox="1">
            <a:spLocks/>
          </p:cNvSpPr>
          <p:nvPr userDrawn="1"/>
        </p:nvSpPr>
        <p:spPr bwMode="gray">
          <a:xfrm>
            <a:off x="-448" y="4605750"/>
            <a:ext cx="540000" cy="5400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>
            <a:noAutofit/>
          </a:bodyPr>
          <a:lstStyle>
            <a:defPPr>
              <a:defRPr lang="fr-FR"/>
            </a:defPPr>
            <a:lvl1pPr marL="0" algn="ctr" defTabSz="914400" rtl="0" eaLnBrk="1" latinLnBrk="0" hangingPunct="1">
              <a:defRPr sz="700" b="1" kern="1200" cap="all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09352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calair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  10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0" y="951"/>
            <a:ext cx="9142645" cy="4590000"/>
          </a:xfrm>
          <a:solidFill>
            <a:schemeClr val="bg1">
              <a:lumMod val="95000"/>
            </a:schemeClr>
          </a:solidFill>
        </p:spPr>
        <p:txBody>
          <a:bodyPr tIns="126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fr-FR" noProof="0" dirty="0"/>
              <a:t>Sélectionner l’icône pour insérer une image, puis disposer l’image en arrière plan </a:t>
            </a:r>
            <a:br>
              <a:rPr lang="fr-FR" noProof="0" dirty="0"/>
            </a:br>
            <a:r>
              <a:rPr lang="fr-FR" noProof="0" dirty="0"/>
              <a:t>(Sélectionner l’image avec le bouton droit de la souris / Mettre à l’arrière plan)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0" y="1582546"/>
            <a:ext cx="3906000" cy="3009600"/>
          </a:xfrm>
          <a:solidFill>
            <a:srgbClr val="3978BC">
              <a:alpha val="60000"/>
            </a:srgbClr>
          </a:solidFill>
        </p:spPr>
        <p:txBody>
          <a:bodyPr lIns="486000" tIns="180000" anchor="t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930" b="0" cap="all" baseline="0">
                <a:solidFill>
                  <a:schemeClr val="bg1"/>
                </a:solidFill>
                <a:latin typeface="+mj-lt"/>
              </a:defRPr>
            </a:lvl1pPr>
            <a:lvl2pPr marL="3175" indent="0" algn="l">
              <a:spcBef>
                <a:spcPts val="300"/>
              </a:spcBef>
              <a:buNone/>
              <a:defRPr sz="1930" b="0" cap="none" baseline="0"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0</a:t>
            </a:r>
          </a:p>
          <a:p>
            <a:r>
              <a:rPr lang="fr-FR" dirty="0"/>
              <a:t>Titre de la page d’intercalaire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6"/>
          </p:nvPr>
        </p:nvSpPr>
        <p:spPr bwMode="gray">
          <a:xfrm>
            <a:off x="4139952" y="4589603"/>
            <a:ext cx="4419847" cy="303610"/>
          </a:xfrm>
        </p:spPr>
        <p:txBody>
          <a:bodyPr/>
          <a:lstStyle>
            <a:lvl1pPr>
              <a:defRPr/>
            </a:lvl1pPr>
          </a:lstStyle>
          <a:p>
            <a:pPr algn="r"/>
            <a:r>
              <a:rPr lang="fr-FR"/>
              <a:t>DIRECTION DE LA COMMINICATION  TITRE DU DOCUMENT  mois 00, 2018</a:t>
            </a:r>
            <a:endParaRPr lang="fr-FR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r>
              <a:rPr lang="fr-FR"/>
              <a:t>P </a:t>
            </a:r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5" name="Image 6">
            <a:extLst>
              <a:ext uri="{FF2B5EF4-FFF2-40B4-BE49-F238E27FC236}">
                <a16:creationId xmlns:a16="http://schemas.microsoft.com/office/drawing/2014/main" id="{39DE4028-2492-D14A-85AD-55530693D7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1544" y="4677750"/>
            <a:ext cx="396000" cy="396000"/>
          </a:xfrm>
          <a:prstGeom prst="rect">
            <a:avLst/>
          </a:prstGeom>
          <a:ln>
            <a:noFill/>
          </a:ln>
        </p:spPr>
      </p:pic>
      <p:sp>
        <p:nvSpPr>
          <p:cNvPr id="16" name="Espace réservé du pied de page 8">
            <a:extLst>
              <a:ext uri="{FF2B5EF4-FFF2-40B4-BE49-F238E27FC236}">
                <a16:creationId xmlns:a16="http://schemas.microsoft.com/office/drawing/2014/main" id="{153EF392-E597-3C43-8DC9-C69B5E6CFCAB}"/>
              </a:ext>
            </a:extLst>
          </p:cNvPr>
          <p:cNvSpPr txBox="1">
            <a:spLocks/>
          </p:cNvSpPr>
          <p:nvPr userDrawn="1"/>
        </p:nvSpPr>
        <p:spPr bwMode="gray">
          <a:xfrm>
            <a:off x="-448" y="4605750"/>
            <a:ext cx="540000" cy="5400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>
            <a:noAutofit/>
          </a:bodyPr>
          <a:lstStyle>
            <a:defPPr>
              <a:defRPr lang="fr-FR"/>
            </a:defPPr>
            <a:lvl1pPr marL="0" algn="ctr" defTabSz="914400" rtl="0" eaLnBrk="1" latinLnBrk="0" hangingPunct="1">
              <a:defRPr sz="700" b="1" kern="1200" cap="all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15522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calaire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39552" y="1285739"/>
            <a:ext cx="4158000" cy="3857761"/>
          </a:xfrm>
          <a:solidFill>
            <a:schemeClr val="tx2">
              <a:alpha val="60000"/>
            </a:schemeClr>
          </a:solidFill>
        </p:spPr>
        <p:txBody>
          <a:bodyPr lIns="288000" tIns="475200"/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930" b="0" cap="all" baseline="0">
                <a:solidFill>
                  <a:schemeClr val="bg1"/>
                </a:solidFill>
                <a:latin typeface="+mj-lt"/>
              </a:defRPr>
            </a:lvl1pPr>
            <a:lvl2pPr marL="3175" indent="0" algn="l">
              <a:spcBef>
                <a:spcPts val="300"/>
              </a:spcBef>
              <a:buNone/>
              <a:defRPr sz="1930" b="0" cap="none" baseline="0"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0</a:t>
            </a:r>
          </a:p>
          <a:p>
            <a:r>
              <a:rPr lang="fr-FR" dirty="0"/>
              <a:t>Titre de la page d’intercalaire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6"/>
          </p:nvPr>
        </p:nvSpPr>
        <p:spPr bwMode="gray">
          <a:xfrm>
            <a:off x="4139952" y="4589603"/>
            <a:ext cx="4419847" cy="303610"/>
          </a:xfrm>
        </p:spPr>
        <p:txBody>
          <a:bodyPr/>
          <a:lstStyle>
            <a:lvl1pPr>
              <a:defRPr/>
            </a:lvl1pPr>
          </a:lstStyle>
          <a:p>
            <a:pPr algn="r"/>
            <a:r>
              <a:rPr lang="fr-FR"/>
              <a:t>DIRECTION DE LA COMMINICATION  TITRE DU DOCUMENT  mois 00, 2018</a:t>
            </a:r>
            <a:endParaRPr lang="fr-FR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r>
              <a:rPr lang="fr-FR"/>
              <a:t>P </a:t>
            </a:r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pour une image  10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64672" y="8533"/>
            <a:ext cx="9142645" cy="4590000"/>
          </a:xfrm>
          <a:solidFill>
            <a:schemeClr val="bg1">
              <a:lumMod val="95000"/>
            </a:schemeClr>
          </a:solidFill>
        </p:spPr>
        <p:txBody>
          <a:bodyPr tIns="126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fr-FR" noProof="0" dirty="0"/>
              <a:t>Sélectionner l’icône pour insérer une image, puis disposer l’image en arrière plan </a:t>
            </a:r>
            <a:br>
              <a:rPr lang="fr-FR" noProof="0" dirty="0"/>
            </a:br>
            <a:r>
              <a:rPr lang="fr-FR" noProof="0" dirty="0"/>
              <a:t>(Sélectionner l’image avec le bouton droit de la souris / Mettre à l’arrière plan)</a:t>
            </a:r>
          </a:p>
        </p:txBody>
      </p:sp>
      <p:sp>
        <p:nvSpPr>
          <p:cNvPr id="10" name="Espace réservé du pied de page 8">
            <a:extLst>
              <a:ext uri="{FF2B5EF4-FFF2-40B4-BE49-F238E27FC236}">
                <a16:creationId xmlns:a16="http://schemas.microsoft.com/office/drawing/2014/main" id="{462C7E0F-F7E4-E545-99B5-F3438F198ACC}"/>
              </a:ext>
            </a:extLst>
          </p:cNvPr>
          <p:cNvSpPr txBox="1">
            <a:spLocks/>
          </p:cNvSpPr>
          <p:nvPr userDrawn="1"/>
        </p:nvSpPr>
        <p:spPr bwMode="gray">
          <a:xfrm>
            <a:off x="-448" y="4589603"/>
            <a:ext cx="540000" cy="5400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>
            <a:noAutofit/>
          </a:bodyPr>
          <a:lstStyle>
            <a:defPPr>
              <a:defRPr lang="fr-FR"/>
            </a:defPPr>
            <a:lvl1pPr marL="0" algn="ctr" defTabSz="914400" rtl="0" eaLnBrk="1" latinLnBrk="0" hangingPunct="1">
              <a:defRPr sz="700" b="1" kern="1200" cap="all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fr-FR" dirty="0"/>
          </a:p>
        </p:txBody>
      </p:sp>
      <p:pic>
        <p:nvPicPr>
          <p:cNvPr id="13" name="Image 6">
            <a:extLst>
              <a:ext uri="{FF2B5EF4-FFF2-40B4-BE49-F238E27FC236}">
                <a16:creationId xmlns:a16="http://schemas.microsoft.com/office/drawing/2014/main" id="{32F91484-9949-7B47-801A-80BE592FA2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1544" y="4677750"/>
            <a:ext cx="396000" cy="396000"/>
          </a:xfrm>
          <a:prstGeom prst="rect">
            <a:avLst/>
          </a:prstGeom>
          <a:ln>
            <a:noFill/>
          </a:ln>
        </p:spPr>
      </p:pic>
      <p:sp>
        <p:nvSpPr>
          <p:cNvPr id="14" name="Espace réservé du pied de page 8">
            <a:extLst>
              <a:ext uri="{FF2B5EF4-FFF2-40B4-BE49-F238E27FC236}">
                <a16:creationId xmlns:a16="http://schemas.microsoft.com/office/drawing/2014/main" id="{F4704579-26E2-B642-AF35-BF861FCE9630}"/>
              </a:ext>
            </a:extLst>
          </p:cNvPr>
          <p:cNvSpPr txBox="1">
            <a:spLocks/>
          </p:cNvSpPr>
          <p:nvPr userDrawn="1"/>
        </p:nvSpPr>
        <p:spPr bwMode="gray">
          <a:xfrm>
            <a:off x="-448" y="4605750"/>
            <a:ext cx="540000" cy="5400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>
            <a:noAutofit/>
          </a:bodyPr>
          <a:lstStyle>
            <a:defPPr>
              <a:defRPr lang="fr-FR"/>
            </a:defPPr>
            <a:lvl1pPr marL="0" algn="ctr" defTabSz="914400" rtl="0" eaLnBrk="1" latinLnBrk="0" hangingPunct="1">
              <a:defRPr sz="700" b="1" kern="1200" cap="all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55152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fr-FR" noProof="0" dirty="0"/>
              <a:t>Titre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1800" y="0"/>
            <a:ext cx="900113" cy="1095375"/>
          </a:xfrm>
          <a:solidFill>
            <a:schemeClr val="accent1"/>
          </a:solidFill>
        </p:spPr>
        <p:txBody>
          <a:bodyPr lIns="0" rIns="0" bIns="43200" anchor="b" anchorCtr="0"/>
          <a:lstStyle>
            <a:lvl1pPr algn="ctr">
              <a:defRPr sz="33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1326869" y="1526400"/>
            <a:ext cx="7232931" cy="3067200"/>
          </a:xfrm>
        </p:spPr>
        <p:txBody>
          <a:bodyPr/>
          <a:lstStyle>
            <a:lvl2pPr>
              <a:spcAft>
                <a:spcPts val="600"/>
              </a:spcAft>
              <a:defRPr/>
            </a:lvl2pPr>
          </a:lstStyle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>
            <a:lvl1pPr>
              <a:defRPr/>
            </a:lvl1pPr>
          </a:lstStyle>
          <a:p>
            <a:pPr algn="r"/>
            <a:r>
              <a:rPr lang="fr-FR"/>
              <a:t>DIRECTION DE LA COMMINICATION  TITRE DU DOCUMENT  mois 00, 2018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r>
              <a:rPr lang="fr-FR"/>
              <a:t>P </a:t>
            </a:r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20483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1511660" y="303214"/>
            <a:ext cx="7048140" cy="835252"/>
          </a:xfrm>
        </p:spPr>
        <p:txBody>
          <a:bodyPr/>
          <a:lstStyle/>
          <a:p>
            <a:r>
              <a:rPr lang="fr-FR" noProof="0" dirty="0"/>
              <a:t>Titre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1800" y="0"/>
            <a:ext cx="900113" cy="1095375"/>
          </a:xfrm>
          <a:solidFill>
            <a:schemeClr val="accent1"/>
          </a:solidFill>
        </p:spPr>
        <p:txBody>
          <a:bodyPr lIns="0" rIns="0" bIns="43200" anchor="b" anchorCtr="0"/>
          <a:lstStyle>
            <a:lvl1pPr algn="ctr">
              <a:defRPr sz="33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1327400" y="1526400"/>
            <a:ext cx="4860000" cy="3067200"/>
          </a:xfrm>
        </p:spPr>
        <p:txBody>
          <a:bodyPr/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6480175" y="1250094"/>
            <a:ext cx="2663825" cy="432606"/>
          </a:xfrm>
        </p:spPr>
        <p:txBody>
          <a:bodyPr lIns="72000" anchor="b" anchorCtr="0"/>
          <a:lstStyle>
            <a:lvl1pPr>
              <a:spcAft>
                <a:spcPts val="0"/>
              </a:spcAft>
              <a:defRPr sz="2250" i="1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00 %</a:t>
            </a:r>
          </a:p>
        </p:txBody>
      </p:sp>
      <p:sp>
        <p:nvSpPr>
          <p:cNvPr id="14" name="Espace réservé du texte 3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6480175" y="1606517"/>
            <a:ext cx="2663825" cy="392452"/>
          </a:xfrm>
          <a:solidFill>
            <a:schemeClr val="accent1"/>
          </a:solidFill>
        </p:spPr>
        <p:txBody>
          <a:bodyPr lIns="72000" tIns="108000" rIns="0" bIns="108000" anchor="t" anchorCtr="0">
            <a:spAutoFit/>
          </a:bodyPr>
          <a:lstStyle>
            <a:lvl1pPr>
              <a:lnSpc>
                <a:spcPct val="112000"/>
              </a:lnSpc>
              <a:spcAft>
                <a:spcPts val="0"/>
              </a:spcAft>
              <a:defRPr sz="11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21"/>
          </p:nvPr>
        </p:nvSpPr>
        <p:spPr bwMode="gray">
          <a:xfrm>
            <a:off x="1327400" y="4589603"/>
            <a:ext cx="7232400" cy="303610"/>
          </a:xfrm>
        </p:spPr>
        <p:txBody>
          <a:bodyPr/>
          <a:lstStyle>
            <a:lvl1pPr>
              <a:defRPr/>
            </a:lvl1pPr>
          </a:lstStyle>
          <a:p>
            <a:pPr algn="r"/>
            <a:r>
              <a:rPr lang="fr-FR"/>
              <a:t>DIRECTION DE LA COMMINICATION  TITRE DU DOCUMENT  mois 00, 2018</a:t>
            </a:r>
            <a:endParaRPr lang="fr-FR" dirty="0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22"/>
          </p:nvPr>
        </p:nvSpPr>
        <p:spPr bwMode="gray"/>
        <p:txBody>
          <a:bodyPr/>
          <a:lstStyle/>
          <a:p>
            <a:r>
              <a:rPr lang="fr-FR"/>
              <a:t>P </a:t>
            </a:r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pied de page 8">
            <a:extLst>
              <a:ext uri="{FF2B5EF4-FFF2-40B4-BE49-F238E27FC236}">
                <a16:creationId xmlns:a16="http://schemas.microsoft.com/office/drawing/2014/main" id="{10838B72-3CE5-7142-97C1-431D8C329328}"/>
              </a:ext>
            </a:extLst>
          </p:cNvPr>
          <p:cNvSpPr txBox="1">
            <a:spLocks/>
          </p:cNvSpPr>
          <p:nvPr userDrawn="1"/>
        </p:nvSpPr>
        <p:spPr bwMode="gray">
          <a:xfrm>
            <a:off x="71560" y="4589603"/>
            <a:ext cx="540000" cy="54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fr-FR"/>
            </a:defPPr>
            <a:lvl1pPr marL="0" algn="ctr" defTabSz="914400" rtl="0" eaLnBrk="1" latinLnBrk="0" hangingPunct="1">
              <a:defRPr sz="700" b="1" kern="1200" cap="all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22608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DIRECTION DE LA COMMINICATION  TITRE DU DOCUMENT  mois 00, 2018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B2E3-AEFF-48FE-B05D-D419A175EB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678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1511660" y="303214"/>
            <a:ext cx="7048140" cy="83525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FR" noProof="0" dirty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1327400" y="1527634"/>
            <a:ext cx="7232400" cy="306721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1327400" y="4589603"/>
            <a:ext cx="7232400" cy="30361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sz="700" b="1" cap="all" baseline="0">
                <a:solidFill>
                  <a:schemeClr val="bg2"/>
                </a:solidFill>
              </a:defRPr>
            </a:lvl1pPr>
          </a:lstStyle>
          <a:p>
            <a:pPr algn="r"/>
            <a:r>
              <a:rPr lang="fr-FR"/>
              <a:t>DIRECTION DE LA COMMINICATION  TITRE DU DOCUMENT  mois 00, 2018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8717704" y="4589603"/>
            <a:ext cx="252000" cy="30360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700" b="1" cap="all" baseline="0">
                <a:solidFill>
                  <a:schemeClr val="bg2"/>
                </a:solidFill>
              </a:defRPr>
            </a:lvl1pPr>
          </a:lstStyle>
          <a:p>
            <a:r>
              <a:rPr lang="fr-FR" dirty="0"/>
              <a:t>P </a:t>
            </a:r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Rectangle 10"/>
          <p:cNvSpPr/>
          <p:nvPr userDrawn="1"/>
        </p:nvSpPr>
        <p:spPr bwMode="gray">
          <a:xfrm>
            <a:off x="8928100" y="4153500"/>
            <a:ext cx="215900" cy="99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 bwMode="gray">
          <a:xfrm>
            <a:off x="7560332" y="4927500"/>
            <a:ext cx="1583668" cy="21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 userDrawn="1"/>
        </p:nvSpPr>
        <p:spPr bwMode="gray">
          <a:xfrm>
            <a:off x="8928000" y="4927500"/>
            <a:ext cx="216000" cy="21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6" name="Image 6">
            <a:extLst>
              <a:ext uri="{FF2B5EF4-FFF2-40B4-BE49-F238E27FC236}">
                <a16:creationId xmlns:a16="http://schemas.microsoft.com/office/drawing/2014/main" id="{934586E2-A735-5E4A-ADB7-B0E9DED38D23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1544" y="4677750"/>
            <a:ext cx="396000" cy="396000"/>
          </a:xfrm>
          <a:prstGeom prst="rect">
            <a:avLst/>
          </a:prstGeom>
          <a:ln>
            <a:noFill/>
          </a:ln>
        </p:spPr>
      </p:pic>
      <p:sp>
        <p:nvSpPr>
          <p:cNvPr id="17" name="Espace réservé du pied de page 8">
            <a:extLst>
              <a:ext uri="{FF2B5EF4-FFF2-40B4-BE49-F238E27FC236}">
                <a16:creationId xmlns:a16="http://schemas.microsoft.com/office/drawing/2014/main" id="{73A4881F-1E11-E241-8E36-7C3C9A7946D4}"/>
              </a:ext>
            </a:extLst>
          </p:cNvPr>
          <p:cNvSpPr txBox="1">
            <a:spLocks/>
          </p:cNvSpPr>
          <p:nvPr userDrawn="1"/>
        </p:nvSpPr>
        <p:spPr bwMode="gray">
          <a:xfrm>
            <a:off x="-448" y="4605750"/>
            <a:ext cx="540000" cy="5400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>
            <a:noAutofit/>
          </a:bodyPr>
          <a:lstStyle>
            <a:defPPr>
              <a:defRPr lang="fr-FR"/>
            </a:defPPr>
            <a:lvl1pPr marL="0" algn="ctr" defTabSz="914400" rtl="0" eaLnBrk="1" latinLnBrk="0" hangingPunct="1">
              <a:defRPr sz="700" b="1" kern="1200" cap="all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11" r:id="rId2"/>
    <p:sldLayoutId id="2147483812" r:id="rId3"/>
    <p:sldLayoutId id="2147483813" r:id="rId4"/>
    <p:sldLayoutId id="2147483814" r:id="rId5"/>
    <p:sldLayoutId id="2147483809" r:id="rId6"/>
    <p:sldLayoutId id="2147483810" r:id="rId7"/>
    <p:sldLayoutId id="2147483815" r:id="rId8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1500" b="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175" indent="0" algn="l" defTabSz="914400" rtl="0" eaLnBrk="1" latinLnBrk="0" hangingPunct="1">
        <a:lnSpc>
          <a:spcPct val="93000"/>
        </a:lnSpc>
        <a:spcBef>
          <a:spcPts val="0"/>
        </a:spcBef>
        <a:spcAft>
          <a:spcPts val="2200"/>
        </a:spcAft>
        <a:buFont typeface="Arial" pitchFamily="34" charset="0"/>
        <a:buNone/>
        <a:defRPr sz="15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179388" indent="-177800" algn="l" defTabSz="914400" rtl="0" eaLnBrk="1" latinLnBrk="0" hangingPunct="1">
        <a:lnSpc>
          <a:spcPct val="93000"/>
        </a:lnSpc>
        <a:spcBef>
          <a:spcPts val="0"/>
        </a:spcBef>
        <a:buSzPct val="60000"/>
        <a:buFontTx/>
        <a:buBlip>
          <a:blip r:embed="rId11"/>
        </a:buBlip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176213" indent="0" algn="l" defTabSz="914400" rtl="0" eaLnBrk="1" latinLnBrk="0" hangingPunct="1">
        <a:lnSpc>
          <a:spcPct val="93000"/>
        </a:lnSpc>
        <a:spcBef>
          <a:spcPts val="0"/>
        </a:spcBef>
        <a:buSzPct val="100000"/>
        <a:buFont typeface="Arial" pitchFamily="34" charset="0"/>
        <a:buNone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268288" indent="-92075" algn="l" defTabSz="914400" rtl="0" eaLnBrk="1" latinLnBrk="0" hangingPunct="1">
        <a:lnSpc>
          <a:spcPct val="93000"/>
        </a:lnSpc>
        <a:spcBef>
          <a:spcPts val="0"/>
        </a:spcBef>
        <a:buSzPct val="60000"/>
        <a:buFontTx/>
        <a:buBlip>
          <a:blip r:embed="rId11"/>
        </a:buBlip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265113" indent="0" algn="l" defTabSz="914400" rtl="0" eaLnBrk="1" latinLnBrk="0" hangingPunct="1">
        <a:lnSpc>
          <a:spcPct val="93000"/>
        </a:lnSpc>
        <a:spcBef>
          <a:spcPts val="0"/>
        </a:spcBef>
        <a:buSzPct val="100000"/>
        <a:buFont typeface="Arial" pitchFamily="34" charset="0"/>
        <a:buNone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47.png"/><Relationship Id="rId7" Type="http://schemas.openxmlformats.org/officeDocument/2006/relationships/image" Target="../media/image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10" Type="http://schemas.openxmlformats.org/officeDocument/2006/relationships/image" Target="../media/image49.png"/><Relationship Id="rId4" Type="http://schemas.openxmlformats.org/officeDocument/2006/relationships/image" Target="../media/image48.JPG"/><Relationship Id="rId9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.xlsx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png"/><Relationship Id="rId4" Type="http://schemas.openxmlformats.org/officeDocument/2006/relationships/image" Target="../media/image5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6.png"/><Relationship Id="rId7" Type="http://schemas.openxmlformats.org/officeDocument/2006/relationships/image" Target="../media/image9.png"/><Relationship Id="rId12" Type="http://schemas.openxmlformats.org/officeDocument/2006/relationships/image" Target="../media/image63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8.png"/><Relationship Id="rId11" Type="http://schemas.openxmlformats.org/officeDocument/2006/relationships/image" Target="../media/image62.png"/><Relationship Id="rId5" Type="http://schemas.openxmlformats.org/officeDocument/2006/relationships/image" Target="../media/image57.png"/><Relationship Id="rId10" Type="http://schemas.openxmlformats.org/officeDocument/2006/relationships/image" Target="../media/image61.png"/><Relationship Id="rId4" Type="http://schemas.openxmlformats.org/officeDocument/2006/relationships/image" Target="../media/image41.png"/><Relationship Id="rId9" Type="http://schemas.openxmlformats.org/officeDocument/2006/relationships/image" Target="../media/image6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png"/><Relationship Id="rId4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22.jpg"/><Relationship Id="rId7" Type="http://schemas.openxmlformats.org/officeDocument/2006/relationships/image" Target="../media/image25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10" Type="http://schemas.openxmlformats.org/officeDocument/2006/relationships/image" Target="../media/image9.png"/><Relationship Id="rId4" Type="http://schemas.openxmlformats.org/officeDocument/2006/relationships/image" Target="../media/image4.jpg"/><Relationship Id="rId9" Type="http://schemas.openxmlformats.org/officeDocument/2006/relationships/image" Target="../media/image2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png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1.png"/><Relationship Id="rId7" Type="http://schemas.openxmlformats.org/officeDocument/2006/relationships/image" Target="../media/image9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5.png"/><Relationship Id="rId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21.png"/><Relationship Id="rId7" Type="http://schemas.openxmlformats.org/officeDocument/2006/relationships/image" Target="../media/image25.jp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jpg"/><Relationship Id="rId11" Type="http://schemas.openxmlformats.org/officeDocument/2006/relationships/image" Target="../media/image35.png"/><Relationship Id="rId5" Type="http://schemas.openxmlformats.org/officeDocument/2006/relationships/image" Target="../media/image23.jpg"/><Relationship Id="rId10" Type="http://schemas.openxmlformats.org/officeDocument/2006/relationships/image" Target="../media/image9.png"/><Relationship Id="rId4" Type="http://schemas.openxmlformats.org/officeDocument/2006/relationships/image" Target="../media/image22.jpg"/><Relationship Id="rId9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2.png"/><Relationship Id="rId7" Type="http://schemas.openxmlformats.org/officeDocument/2006/relationships/image" Target="../media/image3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Espace réservé pour une image  9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2"/>
          <a:stretch>
            <a:fillRect/>
          </a:stretch>
        </p:blipFill>
        <p:spPr bwMode="gray"/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5CF4F33-8F08-CF45-83A9-215A0A1344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4158" y="1687028"/>
            <a:ext cx="9252520" cy="5146187"/>
          </a:xfrm>
          <a:prstGeom prst="rect">
            <a:avLst/>
          </a:prstGeom>
        </p:spPr>
      </p:pic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 bwMode="gray">
          <a:xfrm>
            <a:off x="1710000" y="1347614"/>
            <a:ext cx="5886336" cy="3701536"/>
          </a:xfrm>
        </p:spPr>
        <p:txBody>
          <a:bodyPr/>
          <a:lstStyle/>
          <a:p>
            <a:endParaRPr lang="fr-FR" dirty="0"/>
          </a:p>
          <a:p>
            <a:pPr lvl="1"/>
            <a:r>
              <a:rPr lang="fr-FR" dirty="0"/>
              <a:t>9 </a:t>
            </a:r>
            <a:r>
              <a:rPr lang="fr-FR" dirty="0" err="1"/>
              <a:t>MArs</a:t>
            </a:r>
            <a:r>
              <a:rPr lang="fr-FR" dirty="0"/>
              <a:t>, 2022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 bwMode="gray">
          <a:xfrm>
            <a:off x="1710000" y="0"/>
            <a:ext cx="7110472" cy="1193466"/>
          </a:xfrm>
        </p:spPr>
        <p:txBody>
          <a:bodyPr/>
          <a:lstStyle/>
          <a:p>
            <a:r>
              <a:rPr lang="fr-FR" dirty="0" err="1"/>
              <a:t>EcoMOBICOIN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 bwMode="gray">
          <a:xfrm>
            <a:off x="1187624" y="472631"/>
            <a:ext cx="3233795" cy="325438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B3FCCA0A-A814-374D-ADA8-D78E24BB7731}"/>
              </a:ext>
            </a:extLst>
          </p:cNvPr>
          <p:cNvSpPr txBox="1"/>
          <p:nvPr/>
        </p:nvSpPr>
        <p:spPr>
          <a:xfrm>
            <a:off x="1799616" y="2211710"/>
            <a:ext cx="5634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Ariane Tichit, Economiste, </a:t>
            </a:r>
            <a:r>
              <a:rPr lang="fr-FR" dirty="0" err="1">
                <a:solidFill>
                  <a:schemeClr val="bg1"/>
                </a:solidFill>
              </a:rPr>
              <a:t>Cerdi</a:t>
            </a:r>
            <a:r>
              <a:rPr lang="fr-FR" dirty="0">
                <a:solidFill>
                  <a:schemeClr val="bg1"/>
                </a:solidFill>
              </a:rPr>
              <a:t> INSHS</a:t>
            </a:r>
          </a:p>
          <a:p>
            <a:r>
              <a:rPr lang="fr-FR" b="1" dirty="0">
                <a:solidFill>
                  <a:schemeClr val="bg1"/>
                </a:solidFill>
              </a:rPr>
              <a:t>Pascal Lafourcade</a:t>
            </a:r>
            <a:r>
              <a:rPr lang="fr-FR" dirty="0">
                <a:solidFill>
                  <a:schemeClr val="bg1"/>
                </a:solidFill>
              </a:rPr>
              <a:t>, Informaticien, LIMOS INS2I</a:t>
            </a:r>
          </a:p>
          <a:p>
            <a:r>
              <a:rPr lang="fr-FR" dirty="0">
                <a:solidFill>
                  <a:schemeClr val="bg1"/>
                </a:solidFill>
              </a:rPr>
              <a:t>Paul-Marie </a:t>
            </a:r>
            <a:r>
              <a:rPr lang="fr-FR" dirty="0" err="1">
                <a:solidFill>
                  <a:schemeClr val="bg1"/>
                </a:solidFill>
              </a:rPr>
              <a:t>GrolleMund</a:t>
            </a:r>
            <a:r>
              <a:rPr lang="fr-FR" dirty="0">
                <a:solidFill>
                  <a:schemeClr val="bg1"/>
                </a:solidFill>
              </a:rPr>
              <a:t>, Mathématicien, LMBP INSMI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B5FAF91-72F7-4944-AA6C-3BC3969E8F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6370" y="164602"/>
            <a:ext cx="1139966" cy="110593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0F96B89-01CA-F149-990A-DFF9FEF5C2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9286" y="1039804"/>
            <a:ext cx="1032815" cy="615619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366E0BE7-D603-BE4B-AE05-07C3AC0852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8031" y="-6168"/>
            <a:ext cx="782441" cy="1105938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E168A3A5-B68F-A84F-9D10-C4604DE74F5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75781" y="1869874"/>
            <a:ext cx="873371" cy="803501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FE7A4649-95E8-D54D-902A-322A708C526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43328" y="3513321"/>
            <a:ext cx="1157548" cy="115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018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72;p15"/>
          <p:cNvSpPr txBox="1"/>
          <p:nvPr/>
        </p:nvSpPr>
        <p:spPr>
          <a:xfrm>
            <a:off x="428595" y="63500"/>
            <a:ext cx="8127900" cy="103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fr-FR" sz="2400" dirty="0">
                <a:latin typeface="Calibri"/>
                <a:ea typeface="Calibri"/>
                <a:cs typeface="Calibri"/>
                <a:sym typeface="Calibri"/>
              </a:rPr>
              <a:t>Equipe : Economie, Informatique et Mathématiques.</a:t>
            </a:r>
            <a:endParaRPr lang="en" sz="24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" name="Connecteur droit 9"/>
          <p:cNvCxnSpPr/>
          <p:nvPr/>
        </p:nvCxnSpPr>
        <p:spPr>
          <a:xfrm flipV="1">
            <a:off x="107504" y="843558"/>
            <a:ext cx="8820596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 2">
            <a:extLst>
              <a:ext uri="{FF2B5EF4-FFF2-40B4-BE49-F238E27FC236}">
                <a16:creationId xmlns:a16="http://schemas.microsoft.com/office/drawing/2014/main" id="{F4A956BA-6E6B-4349-A2C4-B2A6BE793F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4141" y="1183205"/>
            <a:ext cx="1828017" cy="1828017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496BF246-16D8-E544-97D3-7DCAB552EE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200" y="1209332"/>
            <a:ext cx="1224136" cy="182804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A06786C-BE21-D248-887D-BCF46C6CF7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5395" y="1183198"/>
            <a:ext cx="1728709" cy="1828029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ED8DCF0A-F5A5-AE4D-9BC0-31828B24DD17}"/>
              </a:ext>
            </a:extLst>
          </p:cNvPr>
          <p:cNvSpPr txBox="1"/>
          <p:nvPr/>
        </p:nvSpPr>
        <p:spPr>
          <a:xfrm>
            <a:off x="1101552" y="3117121"/>
            <a:ext cx="1454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Ariane Tichit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88A49222-C648-AF4E-A845-26655EB191DC}"/>
              </a:ext>
            </a:extLst>
          </p:cNvPr>
          <p:cNvSpPr txBox="1"/>
          <p:nvPr/>
        </p:nvSpPr>
        <p:spPr>
          <a:xfrm>
            <a:off x="3465796" y="3116202"/>
            <a:ext cx="209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Pascal Lafourcade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A5A0AE2A-ED0F-B74B-973C-677BD1B38760}"/>
              </a:ext>
            </a:extLst>
          </p:cNvPr>
          <p:cNvSpPr txBox="1"/>
          <p:nvPr/>
        </p:nvSpPr>
        <p:spPr>
          <a:xfrm>
            <a:off x="6193712" y="3116202"/>
            <a:ext cx="2557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Paul-Marie </a:t>
            </a:r>
            <a:r>
              <a:rPr lang="fr-FR" dirty="0" err="1"/>
              <a:t>Grollemund</a:t>
            </a:r>
            <a:endParaRPr lang="fr-FR" dirty="0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E9784C9-87BB-1A4F-BA1B-A70798807FDE}"/>
              </a:ext>
            </a:extLst>
          </p:cNvPr>
          <p:cNvSpPr txBox="1"/>
          <p:nvPr/>
        </p:nvSpPr>
        <p:spPr>
          <a:xfrm>
            <a:off x="4137083" y="875409"/>
            <a:ext cx="7614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INS2I</a:t>
            </a:r>
            <a:endParaRPr lang="fr-FR" dirty="0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5AC1FA03-A87A-4A48-8BD4-9D46521CE34B}"/>
              </a:ext>
            </a:extLst>
          </p:cNvPr>
          <p:cNvSpPr txBox="1"/>
          <p:nvPr/>
        </p:nvSpPr>
        <p:spPr>
          <a:xfrm>
            <a:off x="6987302" y="878234"/>
            <a:ext cx="7614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INSMI</a:t>
            </a:r>
            <a:endParaRPr lang="fr-FR" dirty="0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68AB9D11-6596-2F4D-ADD2-0A94D5C8CE39}"/>
              </a:ext>
            </a:extLst>
          </p:cNvPr>
          <p:cNvSpPr txBox="1"/>
          <p:nvPr/>
        </p:nvSpPr>
        <p:spPr>
          <a:xfrm>
            <a:off x="1527394" y="880263"/>
            <a:ext cx="7614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INSHS</a:t>
            </a:r>
            <a:endParaRPr lang="fr-FR" dirty="0"/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A06E73EF-BFA9-5A4F-BC76-9E0FC7BB68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8504" y="3638214"/>
            <a:ext cx="1346992" cy="802887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78542584-6D9C-724A-A309-DF67DA47AC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35582" y="3730926"/>
            <a:ext cx="873371" cy="803501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5E59330B-5568-F849-964F-47BADC60F3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88152" y="3485534"/>
            <a:ext cx="995919" cy="1407678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BADA452C-050E-FF4C-8C4D-C1A514DE318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80644" y="57654"/>
            <a:ext cx="779926" cy="756645"/>
          </a:xfrm>
          <a:prstGeom prst="rect">
            <a:avLst/>
          </a:prstGeom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2B3EB30-F54F-4E47-A6E8-E9E03BDFE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B2E3-AEFF-48FE-B05D-D419A175EBC6}" type="slidenum">
              <a:rPr lang="fr-FR" smtClean="0"/>
              <a:t>10</a:t>
            </a:fld>
            <a:endParaRPr lang="fr-FR"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2E3069F7-D99C-3549-9021-4D000BD9978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72400" y="218056"/>
            <a:ext cx="826229" cy="826229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688D7888-1757-8245-95FF-B59D6C082D6B}"/>
              </a:ext>
            </a:extLst>
          </p:cNvPr>
          <p:cNvSpPr txBox="1"/>
          <p:nvPr/>
        </p:nvSpPr>
        <p:spPr>
          <a:xfrm>
            <a:off x="2470196" y="4593246"/>
            <a:ext cx="4044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Co-publications et Co-encadrements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741D181-6A29-1A40-B913-6F0B736B5E10}"/>
              </a:ext>
            </a:extLst>
          </p:cNvPr>
          <p:cNvSpPr txBox="1"/>
          <p:nvPr/>
        </p:nvSpPr>
        <p:spPr>
          <a:xfrm>
            <a:off x="2691563" y="2017502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2016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986B180-0DF7-0B47-B0A2-8FB5C1C84E95}"/>
              </a:ext>
            </a:extLst>
          </p:cNvPr>
          <p:cNvSpPr txBox="1"/>
          <p:nvPr/>
        </p:nvSpPr>
        <p:spPr>
          <a:xfrm>
            <a:off x="5570309" y="1999451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2019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4B569029-55DF-5F43-9D8F-66AC929097B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163" y="1492357"/>
            <a:ext cx="1010820" cy="1419622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7CA3BEF2-414C-DA4E-902B-1CDE7E392F84}"/>
              </a:ext>
            </a:extLst>
          </p:cNvPr>
          <p:cNvSpPr txBox="1"/>
          <p:nvPr/>
        </p:nvSpPr>
        <p:spPr>
          <a:xfrm>
            <a:off x="309139" y="2993091"/>
            <a:ext cx="6748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2 édition</a:t>
            </a:r>
          </a:p>
        </p:txBody>
      </p:sp>
    </p:spTree>
    <p:extLst>
      <p:ext uri="{BB962C8B-B14F-4D97-AF65-F5344CB8AC3E}">
        <p14:creationId xmlns:p14="http://schemas.microsoft.com/office/powerpoint/2010/main" val="24597506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72;p15"/>
          <p:cNvSpPr txBox="1"/>
          <p:nvPr/>
        </p:nvSpPr>
        <p:spPr>
          <a:xfrm>
            <a:off x="323528" y="63499"/>
            <a:ext cx="8127900" cy="103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fr-FR" sz="2400" dirty="0">
                <a:latin typeface="Calibri"/>
                <a:ea typeface="Calibri"/>
                <a:cs typeface="Calibri"/>
                <a:sym typeface="Calibri"/>
              </a:rPr>
              <a:t>Projet de pré-maturation</a:t>
            </a:r>
          </a:p>
          <a:p>
            <a:pPr lvl="0"/>
            <a:r>
              <a:rPr lang="fr-FR" dirty="0">
                <a:latin typeface="Calibri"/>
                <a:ea typeface="Calibri"/>
                <a:cs typeface="Calibri"/>
                <a:sym typeface="Calibri"/>
              </a:rPr>
              <a:t>Livrable : Preuve de Concept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sz="24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" name="Connecteur droit 9"/>
          <p:cNvCxnSpPr/>
          <p:nvPr/>
        </p:nvCxnSpPr>
        <p:spPr>
          <a:xfrm flipV="1">
            <a:off x="107504" y="843558"/>
            <a:ext cx="8820596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2C03469A-E4C5-AA40-B200-C3D29F51F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B2E3-AEFF-48FE-B05D-D419A175EBC6}" type="slidenum">
              <a:rPr lang="fr-FR" smtClean="0"/>
              <a:t>11</a:t>
            </a:fld>
            <a:endParaRPr lang="fr-FR"/>
          </a:p>
        </p:txBody>
      </p:sp>
      <p:sp>
        <p:nvSpPr>
          <p:cNvPr id="6" name="Google Shape;72;p15">
            <a:extLst>
              <a:ext uri="{FF2B5EF4-FFF2-40B4-BE49-F238E27FC236}">
                <a16:creationId xmlns:a16="http://schemas.microsoft.com/office/drawing/2014/main" id="{FE45B921-8492-FE49-BF2A-62F763E36BBC}"/>
              </a:ext>
            </a:extLst>
          </p:cNvPr>
          <p:cNvSpPr txBox="1"/>
          <p:nvPr/>
        </p:nvSpPr>
        <p:spPr>
          <a:xfrm>
            <a:off x="306195" y="919878"/>
            <a:ext cx="7200799" cy="499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fr-FR" sz="1400" dirty="0">
                <a:latin typeface="Calibri"/>
                <a:ea typeface="Calibri"/>
                <a:cs typeface="Calibri"/>
                <a:sym typeface="Calibri"/>
              </a:rPr>
              <a:t>Crédits </a:t>
            </a:r>
            <a:r>
              <a:rPr lang="fr-FR" sz="1400" dirty="0" err="1">
                <a:latin typeface="Calibri"/>
                <a:ea typeface="Calibri"/>
                <a:cs typeface="Calibri"/>
                <a:sym typeface="Calibri"/>
              </a:rPr>
              <a:t>Declic</a:t>
            </a:r>
            <a:r>
              <a:rPr lang="fr-FR" sz="1400" dirty="0">
                <a:latin typeface="Calibri"/>
                <a:ea typeface="Calibri"/>
                <a:cs typeface="Calibri"/>
                <a:sym typeface="Calibri"/>
              </a:rPr>
              <a:t> : Stage M2 en économie et stage M2 en mathématique (serveur analyse traces) </a:t>
            </a:r>
          </a:p>
          <a:p>
            <a:pPr lvl="0"/>
            <a:endParaRPr lang="fr-FR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sz="24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7" name="Objet 6">
            <a:extLst>
              <a:ext uri="{FF2B5EF4-FFF2-40B4-BE49-F238E27FC236}">
                <a16:creationId xmlns:a16="http://schemas.microsoft.com/office/drawing/2014/main" id="{ACDB718A-978B-A944-AE6E-FEC8A068EB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4077530"/>
              </p:ext>
            </p:extLst>
          </p:nvPr>
        </p:nvGraphicFramePr>
        <p:xfrm>
          <a:off x="1117515" y="1419622"/>
          <a:ext cx="6908969" cy="343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" name="Feuille de calcul" r:id="rId3" imgW="7581900" imgH="3771900" progId="Excel.Sheet.12">
                  <p:embed/>
                </p:oleObj>
              </mc:Choice>
              <mc:Fallback>
                <p:oleObj name="Feuille de calcul" r:id="rId3" imgW="7581900" imgH="37719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17515" y="1419622"/>
                        <a:ext cx="6908969" cy="3437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Image 8">
            <a:extLst>
              <a:ext uri="{FF2B5EF4-FFF2-40B4-BE49-F238E27FC236}">
                <a16:creationId xmlns:a16="http://schemas.microsoft.com/office/drawing/2014/main" id="{750A13A9-3F81-5C44-BAEF-2CA4915727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2400" y="244511"/>
            <a:ext cx="826229" cy="826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4728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72;p15"/>
          <p:cNvSpPr txBox="1"/>
          <p:nvPr/>
        </p:nvSpPr>
        <p:spPr>
          <a:xfrm>
            <a:off x="381000" y="63499"/>
            <a:ext cx="8127900" cy="103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fr-FR" sz="2400" dirty="0">
                <a:latin typeface="Calibri"/>
                <a:ea typeface="Calibri"/>
                <a:cs typeface="Calibri"/>
                <a:sym typeface="Calibri"/>
              </a:rPr>
              <a:t>Projet de pré-maturation</a:t>
            </a:r>
          </a:p>
          <a:p>
            <a:pPr lvl="0"/>
            <a:r>
              <a:rPr lang="fr-FR" dirty="0">
                <a:latin typeface="Calibri"/>
                <a:ea typeface="Calibri"/>
                <a:cs typeface="Calibri"/>
                <a:sym typeface="Calibri"/>
              </a:rPr>
              <a:t>Besoins financiers, ressources humaines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sz="24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" name="Connecteur droit 9"/>
          <p:cNvCxnSpPr/>
          <p:nvPr/>
        </p:nvCxnSpPr>
        <p:spPr>
          <a:xfrm flipV="1">
            <a:off x="107504" y="843558"/>
            <a:ext cx="8820596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>
            <a:extLst>
              <a:ext uri="{FF2B5EF4-FFF2-40B4-BE49-F238E27FC236}">
                <a16:creationId xmlns:a16="http://schemas.microsoft.com/office/drawing/2014/main" id="{3A102722-C278-3843-8102-767EBD7E9B42}"/>
              </a:ext>
            </a:extLst>
          </p:cNvPr>
          <p:cNvSpPr txBox="1"/>
          <p:nvPr/>
        </p:nvSpPr>
        <p:spPr>
          <a:xfrm>
            <a:off x="2329456" y="3042194"/>
            <a:ext cx="58865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1 post-doctorant (18 mois) : 60 K euros</a:t>
            </a:r>
          </a:p>
          <a:p>
            <a:r>
              <a:rPr lang="fr-FR" sz="2400" dirty="0"/>
              <a:t>1 ingénieur         (18 mois) : 60 K euros</a:t>
            </a:r>
          </a:p>
          <a:p>
            <a:r>
              <a:rPr lang="fr-FR" sz="2400" dirty="0"/>
              <a:t>2 serveurs dédiés               : 20 K euros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4C588EF-B557-864D-B2F8-24A5008A614D}"/>
              </a:ext>
            </a:extLst>
          </p:cNvPr>
          <p:cNvSpPr txBox="1"/>
          <p:nvPr/>
        </p:nvSpPr>
        <p:spPr>
          <a:xfrm>
            <a:off x="2668882" y="4358770"/>
            <a:ext cx="38062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Budget Total : 140 K euros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9692282-92E2-3240-A852-4B33103B74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765520"/>
            <a:ext cx="1752600" cy="11557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17EEBBB3-5056-FA4F-9B9C-D5E14BD962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053" y="1550673"/>
            <a:ext cx="2680545" cy="143339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42A7F2E-6C2B-7C4F-9000-5B3BDCC0A7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2911" y="1758059"/>
            <a:ext cx="1701800" cy="1193800"/>
          </a:xfrm>
          <a:prstGeom prst="rect">
            <a:avLst/>
          </a:prstGeo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EB842E6-16BA-9C42-8E3E-E0A98E0D4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B2E3-AEFF-48FE-B05D-D419A175EBC6}" type="slidenum">
              <a:rPr lang="fr-FR" smtClean="0"/>
              <a:t>12</a:t>
            </a:fld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811B880-9F83-8849-BEB9-98E9AE783F4D}"/>
              </a:ext>
            </a:extLst>
          </p:cNvPr>
          <p:cNvSpPr txBox="1"/>
          <p:nvPr/>
        </p:nvSpPr>
        <p:spPr>
          <a:xfrm>
            <a:off x="6050765" y="933894"/>
            <a:ext cx="28130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Post-doctorant</a:t>
            </a:r>
          </a:p>
          <a:p>
            <a:r>
              <a:rPr lang="fr-FR" dirty="0"/>
              <a:t>briques cryptographiques</a:t>
            </a:r>
          </a:p>
          <a:p>
            <a:endParaRPr lang="fr-FR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13A4348D-C902-EA49-85A9-3CEBB56EE303}"/>
              </a:ext>
            </a:extLst>
          </p:cNvPr>
          <p:cNvSpPr txBox="1"/>
          <p:nvPr/>
        </p:nvSpPr>
        <p:spPr>
          <a:xfrm>
            <a:off x="1409722" y="965917"/>
            <a:ext cx="20185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Ingénieur </a:t>
            </a:r>
          </a:p>
          <a:p>
            <a:r>
              <a:rPr lang="fr-FR" dirty="0"/>
              <a:t>gère les serveurs 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BC1C9D33-1553-9744-ADA1-FD7B3AB84F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4808" y="1931365"/>
            <a:ext cx="1392822" cy="785215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34868CE9-9A32-1445-B4A0-1684199301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72400" y="244511"/>
            <a:ext cx="826229" cy="826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1480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72;p15"/>
          <p:cNvSpPr txBox="1"/>
          <p:nvPr/>
        </p:nvSpPr>
        <p:spPr>
          <a:xfrm>
            <a:off x="107504" y="178569"/>
            <a:ext cx="8244532" cy="103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fr-FR" sz="2400" dirty="0">
                <a:latin typeface="Calibri"/>
                <a:ea typeface="Calibri"/>
                <a:cs typeface="Calibri"/>
                <a:sym typeface="Calibri"/>
              </a:rPr>
              <a:t>Après la pré-maturation : De la </a:t>
            </a:r>
            <a:r>
              <a:rPr lang="fr-FR" sz="2400" dirty="0" err="1">
                <a:latin typeface="Calibri"/>
                <a:ea typeface="Calibri"/>
                <a:cs typeface="Calibri"/>
                <a:sym typeface="Calibri"/>
              </a:rPr>
              <a:t>PoC</a:t>
            </a:r>
            <a:r>
              <a:rPr lang="fr-FR" sz="2400" dirty="0">
                <a:latin typeface="Calibri"/>
                <a:ea typeface="Calibri"/>
                <a:cs typeface="Calibri"/>
                <a:sym typeface="Calibri"/>
              </a:rPr>
              <a:t> au déploiement (maturation)</a:t>
            </a:r>
            <a:endParaRPr lang="en" sz="24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" name="Connecteur droit 9"/>
          <p:cNvCxnSpPr/>
          <p:nvPr/>
        </p:nvCxnSpPr>
        <p:spPr>
          <a:xfrm flipV="1">
            <a:off x="107504" y="843558"/>
            <a:ext cx="8820596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EB842E6-16BA-9C42-8E3E-E0A98E0D4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B2E3-AEFF-48FE-B05D-D419A175EBC6}" type="slidenum">
              <a:rPr lang="fr-FR" smtClean="0"/>
              <a:t>13</a:t>
            </a:fld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C391D11A-D3DE-0246-91F8-112FE4D608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7411" y="2089970"/>
            <a:ext cx="2373418" cy="1917722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F83CB613-0FDC-1442-B493-AEB97187876C}"/>
              </a:ext>
            </a:extLst>
          </p:cNvPr>
          <p:cNvSpPr txBox="1"/>
          <p:nvPr/>
        </p:nvSpPr>
        <p:spPr>
          <a:xfrm>
            <a:off x="2742108" y="1738388"/>
            <a:ext cx="3095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accent5"/>
                </a:solidFill>
              </a:rPr>
              <a:t>Déploiement d’</a:t>
            </a:r>
            <a:r>
              <a:rPr lang="fr-FR" dirty="0" err="1">
                <a:solidFill>
                  <a:schemeClr val="accent5"/>
                </a:solidFill>
              </a:rPr>
              <a:t>EcoMobiCoin</a:t>
            </a:r>
            <a:endParaRPr lang="fr-FR" dirty="0">
              <a:solidFill>
                <a:schemeClr val="accent5"/>
              </a:solidFill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E6D7D907-5994-DB4B-BA54-696DC6722E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414" y="3044007"/>
            <a:ext cx="1739900" cy="1155700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34861A96-CD51-BE4A-BACE-BCC47E3A877A}"/>
              </a:ext>
            </a:extLst>
          </p:cNvPr>
          <p:cNvSpPr txBox="1"/>
          <p:nvPr/>
        </p:nvSpPr>
        <p:spPr>
          <a:xfrm>
            <a:off x="302778" y="4263180"/>
            <a:ext cx="3082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accent5"/>
                </a:solidFill>
              </a:rPr>
              <a:t>Changer les comportements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B4920658-97F7-4C42-8C2C-B0BEDC6DE3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9055" y="1491630"/>
            <a:ext cx="1296144" cy="1296144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777DE25A-67F5-5E42-92B6-D77BCF9B4F83}"/>
              </a:ext>
            </a:extLst>
          </p:cNvPr>
          <p:cNvSpPr txBox="1"/>
          <p:nvPr/>
        </p:nvSpPr>
        <p:spPr>
          <a:xfrm>
            <a:off x="5873985" y="3763865"/>
            <a:ext cx="3095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accent5"/>
                </a:solidFill>
              </a:rPr>
              <a:t>Faire accepter </a:t>
            </a:r>
            <a:r>
              <a:rPr lang="fr-FR" dirty="0" err="1">
                <a:solidFill>
                  <a:schemeClr val="accent5"/>
                </a:solidFill>
              </a:rPr>
              <a:t>EcoMobiCoin</a:t>
            </a:r>
            <a:endParaRPr lang="fr-FR" dirty="0">
              <a:solidFill>
                <a:schemeClr val="accent5"/>
              </a:solidFill>
            </a:endParaRP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C47A3E7A-AFBB-9743-93B4-16C30F5BBC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5272" y="2482705"/>
            <a:ext cx="1392828" cy="942207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B6C27B4B-3CF2-4A49-A605-E11686A0BA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96427" y="1559254"/>
            <a:ext cx="1016049" cy="675282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7B82DDA2-C565-2D47-AA79-809F35A2213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72400" y="244511"/>
            <a:ext cx="826229" cy="826229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E92738A1-E603-9E4B-9A7B-8C14AA79D9B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66693" y="2772098"/>
            <a:ext cx="711200" cy="7112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D1E2C00-38FB-C34C-8001-B3D6A9838DB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75951" y="4027600"/>
            <a:ext cx="1274592" cy="840492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F3B9B5C5-5537-A043-BE8E-768463038016}"/>
              </a:ext>
            </a:extLst>
          </p:cNvPr>
          <p:cNvSpPr txBox="1"/>
          <p:nvPr/>
        </p:nvSpPr>
        <p:spPr>
          <a:xfrm>
            <a:off x="2128172" y="987458"/>
            <a:ext cx="5442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Projet de maturation développement et finalisation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0D0F0DAB-3BA7-1E45-96AA-880EA76545C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4952" y="990413"/>
            <a:ext cx="1782496" cy="859699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A53490FE-E096-DE40-A367-4FB90925D6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0" y="4007692"/>
            <a:ext cx="826229" cy="82622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A1B441A-53DA-E347-BABF-7B84EF9C3F7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92926" y="4045626"/>
            <a:ext cx="1814656" cy="907328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C3BEF479-E36F-244B-B500-B9285CF299D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02107" y="3236395"/>
            <a:ext cx="726183" cy="513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2363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0B23BACC-B7ED-084C-9CB8-C949B04EB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B2E3-AEFF-48FE-B05D-D419A175EBC6}" type="slidenum">
              <a:rPr lang="fr-FR" smtClean="0"/>
              <a:t>14</a:t>
            </a:fld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7024E6C-1CBD-5141-9A60-0F2FFB7BDF25}"/>
              </a:ext>
            </a:extLst>
          </p:cNvPr>
          <p:cNvSpPr txBox="1"/>
          <p:nvPr/>
        </p:nvSpPr>
        <p:spPr>
          <a:xfrm>
            <a:off x="3059832" y="1835181"/>
            <a:ext cx="2800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Merci pour votre attention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D650A55-A9C8-354A-A75F-5E22612DA8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853" y="1238250"/>
            <a:ext cx="1224136" cy="182804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2597BA6-611D-AA42-84B4-7833DAAEA3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5860" y="2945830"/>
            <a:ext cx="1728709" cy="182802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801436C9-5922-8642-A490-62A5ECAC46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7397" y="1238250"/>
            <a:ext cx="1828017" cy="1828017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01FA5884-E62F-5446-82F0-AA48D85CEF3B}"/>
              </a:ext>
            </a:extLst>
          </p:cNvPr>
          <p:cNvSpPr txBox="1"/>
          <p:nvPr/>
        </p:nvSpPr>
        <p:spPr>
          <a:xfrm>
            <a:off x="3752329" y="2388884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Questions ?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B549F12-3450-1540-9299-D3177AEA12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2329" y="288658"/>
            <a:ext cx="1452716" cy="1452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059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72;p15"/>
          <p:cNvSpPr txBox="1"/>
          <p:nvPr/>
        </p:nvSpPr>
        <p:spPr>
          <a:xfrm>
            <a:off x="381000" y="99715"/>
            <a:ext cx="8127900" cy="103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2400" dirty="0"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lang="fr-FR" sz="2400" dirty="0"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en" sz="2400" dirty="0">
                <a:latin typeface="Calibri"/>
                <a:ea typeface="Calibri"/>
                <a:cs typeface="Calibri"/>
                <a:sym typeface="Calibri"/>
              </a:rPr>
              <a:t>s </a:t>
            </a:r>
            <a:r>
              <a:rPr lang="en" sz="2400" dirty="0" err="1">
                <a:latin typeface="Calibri"/>
                <a:ea typeface="Calibri"/>
                <a:cs typeface="Calibri"/>
                <a:sym typeface="Calibri"/>
              </a:rPr>
              <a:t>défauts</a:t>
            </a:r>
            <a:r>
              <a:rPr lang="en" sz="2400" dirty="0">
                <a:latin typeface="Calibri"/>
                <a:ea typeface="Calibri"/>
                <a:cs typeface="Calibri"/>
                <a:sym typeface="Calibri"/>
              </a:rPr>
              <a:t> de Bitcoin</a:t>
            </a:r>
          </a:p>
          <a:p>
            <a:r>
              <a:rPr lang="fr-FR" dirty="0">
                <a:latin typeface="Calibri"/>
                <a:ea typeface="Calibri"/>
                <a:cs typeface="Calibri"/>
                <a:sym typeface="Calibri"/>
              </a:rPr>
              <a:t>Constat : Problèmes et dysfonctionnements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sz="24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" name="Connecteur droit 9"/>
          <p:cNvCxnSpPr/>
          <p:nvPr/>
        </p:nvCxnSpPr>
        <p:spPr>
          <a:xfrm flipV="1">
            <a:off x="107504" y="843558"/>
            <a:ext cx="8820596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>
            <a:extLst>
              <a:ext uri="{FF2B5EF4-FFF2-40B4-BE49-F238E27FC236}">
                <a16:creationId xmlns:a16="http://schemas.microsoft.com/office/drawing/2014/main" id="{16776F2A-C0A7-1D46-B83E-57F0045BAE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152472"/>
            <a:ext cx="2974318" cy="1377294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67394072-529C-A44E-90DB-4108F771AD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3550" y="1741086"/>
            <a:ext cx="3882491" cy="2424509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69B4B54E-DD27-FC44-9E9B-8121FB7663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8387" y="1402737"/>
            <a:ext cx="1454559" cy="676698"/>
          </a:xfrm>
          <a:prstGeom prst="rect">
            <a:avLst/>
          </a:prstGeom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DD8CAE9-E758-9646-A12E-522600662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B2E3-AEFF-48FE-B05D-D419A175EBC6}" type="slidenum">
              <a:rPr lang="fr-FR" smtClean="0"/>
              <a:t>2</a:t>
            </a:fld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BB18BCB-4B9C-2D40-BD60-8E6F0F90CA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5896" y="917866"/>
            <a:ext cx="3757801" cy="407095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F52C108A-A4A2-7643-8BD0-92378E93EA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31572" y="2809210"/>
            <a:ext cx="2499939" cy="1408194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73D3E0B8-40C2-4949-BBD7-105B78ABCCE0}"/>
              </a:ext>
            </a:extLst>
          </p:cNvPr>
          <p:cNvSpPr txBox="1"/>
          <p:nvPr/>
        </p:nvSpPr>
        <p:spPr>
          <a:xfrm>
            <a:off x="150348" y="2578541"/>
            <a:ext cx="3435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SHA256(SHA256(T,N)) &lt; Borne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605CB51-5473-724B-B7A7-478B436DA1E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000" y="3061475"/>
            <a:ext cx="2954973" cy="1573427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DD9A45F8-AD54-B24C-BE6E-B92736F08F7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34027" y="256871"/>
            <a:ext cx="757579" cy="757579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794B925D-57C7-B54B-96BB-51DDC964771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29207" y="64500"/>
            <a:ext cx="873214" cy="750531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7970C469-E896-DE4F-BAC3-EC1A61344A13}"/>
              </a:ext>
            </a:extLst>
          </p:cNvPr>
          <p:cNvSpPr txBox="1"/>
          <p:nvPr/>
        </p:nvSpPr>
        <p:spPr>
          <a:xfrm>
            <a:off x="720450" y="764866"/>
            <a:ext cx="22760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Preuve de travail</a:t>
            </a:r>
          </a:p>
          <a:p>
            <a:endParaRPr lang="fr-F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869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72;p15"/>
          <p:cNvSpPr txBox="1"/>
          <p:nvPr/>
        </p:nvSpPr>
        <p:spPr>
          <a:xfrm>
            <a:off x="217290" y="230801"/>
            <a:ext cx="8127900" cy="103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2400" dirty="0" err="1">
                <a:latin typeface="Calibri"/>
                <a:ea typeface="Calibri"/>
                <a:cs typeface="Calibri"/>
                <a:sym typeface="Calibri"/>
              </a:rPr>
              <a:t>Vers</a:t>
            </a:r>
            <a:r>
              <a:rPr lang="en" sz="2400" dirty="0">
                <a:latin typeface="Calibri"/>
                <a:ea typeface="Calibri"/>
                <a:cs typeface="Calibri"/>
                <a:sym typeface="Calibri"/>
              </a:rPr>
              <a:t> un </a:t>
            </a:r>
            <a:r>
              <a:rPr lang="en" sz="2400" dirty="0" err="1">
                <a:latin typeface="Calibri"/>
                <a:ea typeface="Calibri"/>
                <a:cs typeface="Calibri"/>
                <a:sym typeface="Calibri"/>
              </a:rPr>
              <a:t>changement</a:t>
            </a:r>
            <a:r>
              <a:rPr lang="en" sz="2400" dirty="0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" sz="2400" dirty="0" err="1">
                <a:latin typeface="Calibri"/>
                <a:ea typeface="Calibri"/>
                <a:cs typeface="Calibri"/>
                <a:sym typeface="Calibri"/>
              </a:rPr>
              <a:t>paradigme</a:t>
            </a:r>
            <a:endParaRPr lang="en" sz="24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sz="24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" name="Connecteur droit 9"/>
          <p:cNvCxnSpPr/>
          <p:nvPr/>
        </p:nvCxnSpPr>
        <p:spPr>
          <a:xfrm flipV="1">
            <a:off x="107504" y="843558"/>
            <a:ext cx="8820596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 15">
            <a:extLst>
              <a:ext uri="{FF2B5EF4-FFF2-40B4-BE49-F238E27FC236}">
                <a16:creationId xmlns:a16="http://schemas.microsoft.com/office/drawing/2014/main" id="{E717CAA4-B76D-1D44-93FD-2FE0CB8782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691104"/>
            <a:ext cx="3003082" cy="1501541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13D954F9-8E87-8C4E-8A3A-936E5F0346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7758" y="1691104"/>
            <a:ext cx="3111500" cy="2070100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80AEB9EC-4C14-DF41-BE52-3C6C8EB54C0B}"/>
              </a:ext>
            </a:extLst>
          </p:cNvPr>
          <p:cNvSpPr txBox="1"/>
          <p:nvPr/>
        </p:nvSpPr>
        <p:spPr>
          <a:xfrm>
            <a:off x="4716016" y="1116071"/>
            <a:ext cx="3454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Preuve de comportement 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08204DD0-0F85-CF4C-B52A-BFF29FB832E2}"/>
              </a:ext>
            </a:extLst>
          </p:cNvPr>
          <p:cNvSpPr txBox="1"/>
          <p:nvPr/>
        </p:nvSpPr>
        <p:spPr>
          <a:xfrm>
            <a:off x="744505" y="1275606"/>
            <a:ext cx="22760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Preuve de travail</a:t>
            </a:r>
          </a:p>
          <a:p>
            <a:endParaRPr lang="fr-F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756580D3-0F63-5E48-BD0D-201A2F02DB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7664" y="1706621"/>
            <a:ext cx="1237628" cy="1221126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583C1A78-3D38-4047-8E0A-F6075F90C4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6780" y="2106603"/>
            <a:ext cx="1238280" cy="969203"/>
          </a:xfrm>
          <a:prstGeom prst="rect">
            <a:avLst/>
          </a:prstGeom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0609F765-0CF0-BE42-9385-81950645B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B2E3-AEFF-48FE-B05D-D419A175EBC6}" type="slidenum">
              <a:rPr lang="fr-FR" smtClean="0"/>
              <a:t>3</a:t>
            </a:fld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C226402-3AE6-D34C-AB4D-94D90DDDC2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4077" y="3572412"/>
            <a:ext cx="1524000" cy="13208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3EEDA388-C308-4446-BCEF-FF86945F55C8}"/>
              </a:ext>
            </a:extLst>
          </p:cNvPr>
          <p:cNvSpPr txBox="1"/>
          <p:nvPr/>
        </p:nvSpPr>
        <p:spPr>
          <a:xfrm>
            <a:off x="128267" y="3275202"/>
            <a:ext cx="3435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SHA256(SHA256(T,N)) &lt; Borne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AA5B6C18-166E-8646-8E48-34B88AA6C5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4132" y="3392041"/>
            <a:ext cx="1237628" cy="1221126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07B9F848-8DF6-314B-9AC9-552AE42B56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34027" y="256871"/>
            <a:ext cx="757579" cy="757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42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72;p15"/>
          <p:cNvSpPr txBox="1"/>
          <p:nvPr/>
        </p:nvSpPr>
        <p:spPr>
          <a:xfrm>
            <a:off x="381000" y="63499"/>
            <a:ext cx="8127900" cy="103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2400" dirty="0">
                <a:latin typeface="Calibri"/>
                <a:ea typeface="Calibri"/>
                <a:cs typeface="Calibri"/>
                <a:sym typeface="Calibri"/>
              </a:rPr>
              <a:t>Solution </a:t>
            </a:r>
            <a:r>
              <a:rPr lang="en" sz="2400" dirty="0" err="1">
                <a:latin typeface="Calibri"/>
                <a:ea typeface="Calibri"/>
                <a:cs typeface="Calibri"/>
                <a:sym typeface="Calibri"/>
              </a:rPr>
              <a:t>proposée</a:t>
            </a:r>
            <a:r>
              <a:rPr lang="en" sz="2400" dirty="0">
                <a:latin typeface="Calibri"/>
                <a:ea typeface="Calibri"/>
                <a:cs typeface="Calibri"/>
                <a:sym typeface="Calibri"/>
              </a:rPr>
              <a:t> : ECOMOBICOIN </a:t>
            </a:r>
          </a:p>
          <a:p>
            <a:r>
              <a:rPr lang="fr-FR" dirty="0"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lang="en" dirty="0" err="1">
                <a:latin typeface="Calibri"/>
                <a:ea typeface="Calibri"/>
                <a:cs typeface="Calibri"/>
                <a:sym typeface="Calibri"/>
              </a:rPr>
              <a:t>onnaie</a:t>
            </a: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dirty="0" err="1">
                <a:latin typeface="Calibri"/>
                <a:ea typeface="Calibri"/>
                <a:cs typeface="Calibri"/>
                <a:sym typeface="Calibri"/>
              </a:rPr>
              <a:t>éco-responsable</a:t>
            </a: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dirty="0" err="1">
                <a:latin typeface="Calibri"/>
                <a:ea typeface="Calibri"/>
                <a:cs typeface="Calibri"/>
                <a:sym typeface="Calibri"/>
              </a:rPr>
              <a:t>fondante</a:t>
            </a:r>
            <a:endParaRPr lang="en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sz="24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" name="Connecteur droit 9"/>
          <p:cNvCxnSpPr/>
          <p:nvPr/>
        </p:nvCxnSpPr>
        <p:spPr>
          <a:xfrm flipV="1">
            <a:off x="107504" y="843558"/>
            <a:ext cx="8820596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 2">
            <a:extLst>
              <a:ext uri="{FF2B5EF4-FFF2-40B4-BE49-F238E27FC236}">
                <a16:creationId xmlns:a16="http://schemas.microsoft.com/office/drawing/2014/main" id="{791DE805-422F-3C41-BCB1-FE7117741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133484" y="2206020"/>
            <a:ext cx="1031875" cy="103187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34374061-4448-8F40-9DC2-B667F7700E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0638" y="1952476"/>
            <a:ext cx="1241614" cy="1241614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D21CBF01-7A01-7F4D-B374-620AE1FD0F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9912" y="915566"/>
            <a:ext cx="1939319" cy="1092574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C392963E-EA29-F34D-8B80-3A679E937E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889" y="2270379"/>
            <a:ext cx="844775" cy="844775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DABF6A44-A97E-2E4B-BBC0-3233B1AAAB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43718" y="2162955"/>
            <a:ext cx="1068322" cy="1068322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D6971557-00CF-1D42-9001-561A7C7231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86409" y="2217275"/>
            <a:ext cx="956757" cy="956757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278EE2BC-CD8A-224E-8E5F-C82DC04EABC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85881" y="2217274"/>
            <a:ext cx="1000787" cy="1000787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F59CF86A-2A19-D040-A034-B80B0D14C01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3753080" y="3289729"/>
            <a:ext cx="2279085" cy="1068321"/>
          </a:xfrm>
          <a:prstGeom prst="rect">
            <a:avLst/>
          </a:prstGeom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F86863A-E990-2143-9C92-8BD52B807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B2E3-AEFF-48FE-B05D-D419A175EBC6}" type="slidenum">
              <a:rPr lang="fr-FR" smtClean="0"/>
              <a:t>4</a:t>
            </a:fld>
            <a:endParaRPr lang="fr-FR"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6C457A75-7AD4-4D4F-84B9-31486419BDD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39711" y="250873"/>
            <a:ext cx="757579" cy="757579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272F1A45-5BEA-9B41-ACD6-56C9A2ACE39F}"/>
              </a:ext>
            </a:extLst>
          </p:cNvPr>
          <p:cNvSpPr txBox="1"/>
          <p:nvPr/>
        </p:nvSpPr>
        <p:spPr>
          <a:xfrm>
            <a:off x="2160829" y="4525428"/>
            <a:ext cx="50577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Perte temporelle de valeur pour éviter l’épargne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34640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72;p15"/>
          <p:cNvSpPr txBox="1"/>
          <p:nvPr/>
        </p:nvSpPr>
        <p:spPr>
          <a:xfrm>
            <a:off x="186637" y="54419"/>
            <a:ext cx="8127900" cy="103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2400" dirty="0">
                <a:latin typeface="Calibri"/>
                <a:ea typeface="Calibri"/>
                <a:cs typeface="Calibri"/>
                <a:sym typeface="Calibri"/>
              </a:rPr>
              <a:t>Solution proposée</a:t>
            </a:r>
          </a:p>
          <a:p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Percée technologique/nouveauté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sz="24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" name="Connecteur droit 9"/>
          <p:cNvCxnSpPr/>
          <p:nvPr/>
        </p:nvCxnSpPr>
        <p:spPr>
          <a:xfrm flipV="1">
            <a:off x="35496" y="843558"/>
            <a:ext cx="8820596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 3">
            <a:extLst>
              <a:ext uri="{FF2B5EF4-FFF2-40B4-BE49-F238E27FC236}">
                <a16:creationId xmlns:a16="http://schemas.microsoft.com/office/drawing/2014/main" id="{4C4E0D1A-A848-D94B-A951-21EEB60968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763688" y="886386"/>
            <a:ext cx="6624736" cy="4006826"/>
          </a:xfrm>
          <a:prstGeom prst="rect">
            <a:avLst/>
          </a:prstGeom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6404B7E-9A32-6D47-A7B7-30B9E126E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B2E3-AEFF-48FE-B05D-D419A175EBC6}" type="slidenum">
              <a:rPr lang="fr-FR" smtClean="0"/>
              <a:t>5</a:t>
            </a:fld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B7B821E-F4EF-4347-A53A-7FA43A6B10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657" y="1578928"/>
            <a:ext cx="1188556" cy="1231776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8CFF5262-E7C0-674A-9552-75B8F6968EB4}"/>
              </a:ext>
            </a:extLst>
          </p:cNvPr>
          <p:cNvSpPr txBox="1"/>
          <p:nvPr/>
        </p:nvSpPr>
        <p:spPr>
          <a:xfrm>
            <a:off x="186637" y="1147945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White </a:t>
            </a:r>
            <a:r>
              <a:rPr lang="fr-FR" dirty="0" err="1"/>
              <a:t>paper</a:t>
            </a:r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BCC916C9-F501-6449-A3A7-3AC311F0E9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4537" y="260500"/>
            <a:ext cx="757579" cy="757579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628CA2B3-41D3-6343-AC5C-0EA48F724CDB}"/>
              </a:ext>
            </a:extLst>
          </p:cNvPr>
          <p:cNvSpPr txBox="1"/>
          <p:nvPr/>
        </p:nvSpPr>
        <p:spPr>
          <a:xfrm>
            <a:off x="64806" y="2829840"/>
            <a:ext cx="1721067" cy="648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Premiers </a:t>
            </a:r>
            <a:r>
              <a:rPr lang="fr-FR" dirty="0" err="1"/>
              <a:t>classifieurs</a:t>
            </a:r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504E5FA-F720-7349-99BA-AF4C5496CFCD}"/>
              </a:ext>
            </a:extLst>
          </p:cNvPr>
          <p:cNvSpPr txBox="1"/>
          <p:nvPr/>
        </p:nvSpPr>
        <p:spPr>
          <a:xfrm>
            <a:off x="78342" y="3611784"/>
            <a:ext cx="1710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Tokenomics’20</a:t>
            </a:r>
          </a:p>
        </p:txBody>
      </p:sp>
    </p:spTree>
    <p:extLst>
      <p:ext uri="{BB962C8B-B14F-4D97-AF65-F5344CB8AC3E}">
        <p14:creationId xmlns:p14="http://schemas.microsoft.com/office/powerpoint/2010/main" val="321283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72;p15"/>
          <p:cNvSpPr txBox="1"/>
          <p:nvPr/>
        </p:nvSpPr>
        <p:spPr>
          <a:xfrm>
            <a:off x="381000" y="63499"/>
            <a:ext cx="8127900" cy="103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2400" dirty="0" err="1">
                <a:latin typeface="Calibri"/>
                <a:ea typeface="Calibri"/>
                <a:cs typeface="Calibri"/>
                <a:sym typeface="Calibri"/>
              </a:rPr>
              <a:t>Verrous</a:t>
            </a:r>
            <a:r>
              <a:rPr lang="en"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2400" dirty="0" err="1">
                <a:latin typeface="Calibri"/>
                <a:ea typeface="Calibri"/>
                <a:cs typeface="Calibri"/>
                <a:sym typeface="Calibri"/>
              </a:rPr>
              <a:t>à</a:t>
            </a:r>
            <a:r>
              <a:rPr lang="en" sz="2400" dirty="0">
                <a:latin typeface="Calibri"/>
                <a:ea typeface="Calibri"/>
                <a:cs typeface="Calibri"/>
                <a:sym typeface="Calibri"/>
              </a:rPr>
              <a:t> lever pendant la </a:t>
            </a:r>
            <a:r>
              <a:rPr lang="en" sz="2400" dirty="0" err="1">
                <a:latin typeface="Calibri"/>
                <a:ea typeface="Calibri"/>
                <a:cs typeface="Calibri"/>
                <a:sym typeface="Calibri"/>
              </a:rPr>
              <a:t>pré</a:t>
            </a:r>
            <a:r>
              <a:rPr lang="en" sz="2400" dirty="0">
                <a:latin typeface="Calibri"/>
                <a:ea typeface="Calibri"/>
                <a:cs typeface="Calibri"/>
                <a:sym typeface="Calibri"/>
              </a:rPr>
              <a:t>-maturation</a:t>
            </a:r>
          </a:p>
          <a:p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Recherche/Innovation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sz="24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" name="Connecteur droit 9"/>
          <p:cNvCxnSpPr/>
          <p:nvPr/>
        </p:nvCxnSpPr>
        <p:spPr>
          <a:xfrm flipV="1">
            <a:off x="107504" y="843558"/>
            <a:ext cx="8820596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6404B7E-9A32-6D47-A7B7-30B9E126E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B2E3-AEFF-48FE-B05D-D419A175EBC6}" type="slidenum">
              <a:rPr lang="fr-FR" smtClean="0"/>
              <a:t>6</a:t>
            </a:fld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F0C745D-C49E-B846-9E0B-D7DBFFCEDEF8}"/>
              </a:ext>
            </a:extLst>
          </p:cNvPr>
          <p:cNvSpPr txBox="1"/>
          <p:nvPr/>
        </p:nvSpPr>
        <p:spPr>
          <a:xfrm>
            <a:off x="487700" y="3535271"/>
            <a:ext cx="2326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Classifieurs</a:t>
            </a:r>
            <a:r>
              <a:rPr lang="fr-FR" dirty="0"/>
              <a:t> robustes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245FE70-56FE-BD47-B75C-D92971BF4AB1}"/>
              </a:ext>
            </a:extLst>
          </p:cNvPr>
          <p:cNvSpPr txBox="1"/>
          <p:nvPr/>
        </p:nvSpPr>
        <p:spPr>
          <a:xfrm>
            <a:off x="3347864" y="910708"/>
            <a:ext cx="2056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Security &amp; </a:t>
            </a:r>
            <a:r>
              <a:rPr lang="fr-FR" dirty="0" err="1"/>
              <a:t>Privacy</a:t>
            </a:r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CF28061-B539-834C-8514-5E1F213999E0}"/>
              </a:ext>
            </a:extLst>
          </p:cNvPr>
          <p:cNvSpPr txBox="1"/>
          <p:nvPr/>
        </p:nvSpPr>
        <p:spPr>
          <a:xfrm>
            <a:off x="6843452" y="2574867"/>
            <a:ext cx="1668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Affiner la fonte</a:t>
            </a:r>
          </a:p>
        </p:txBody>
      </p:sp>
      <p:pic>
        <p:nvPicPr>
          <p:cNvPr id="9" name="Image 8" descr="Une image contenant terrain, extérieur, sable&#10;&#10;Description générée automatiquement">
            <a:extLst>
              <a:ext uri="{FF2B5EF4-FFF2-40B4-BE49-F238E27FC236}">
                <a16:creationId xmlns:a16="http://schemas.microsoft.com/office/drawing/2014/main" id="{826964CF-6185-494F-8631-D150DF11E1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6591" y="2996089"/>
            <a:ext cx="2116644" cy="1415863"/>
          </a:xfrm>
          <a:prstGeom prst="rect">
            <a:avLst/>
          </a:prstGeom>
        </p:spPr>
      </p:pic>
      <p:pic>
        <p:nvPicPr>
          <p:cNvPr id="12" name="Image 11" descr="Une image contenant carte&#10;&#10;Description générée automatiquement">
            <a:extLst>
              <a:ext uri="{FF2B5EF4-FFF2-40B4-BE49-F238E27FC236}">
                <a16:creationId xmlns:a16="http://schemas.microsoft.com/office/drawing/2014/main" id="{6FEF1638-1F19-C746-8784-57949BC915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121" y="2062094"/>
            <a:ext cx="2324799" cy="1340178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455586BF-4F75-9A43-A89A-81DDEE76BB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4624" y="1257206"/>
            <a:ext cx="1185413" cy="1185413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4CAE4028-BB05-1A4E-997F-BC3268CF56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7109" y="1856433"/>
            <a:ext cx="1001385" cy="665154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05BB0DB8-A589-D64C-9B7E-12090032C4F8}"/>
              </a:ext>
            </a:extLst>
          </p:cNvPr>
          <p:cNvSpPr txBox="1"/>
          <p:nvPr/>
        </p:nvSpPr>
        <p:spPr>
          <a:xfrm>
            <a:off x="1917335" y="3857954"/>
            <a:ext cx="173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Mathématique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BFE318D-3BCA-E94B-8814-B3F2275A3BFD}"/>
              </a:ext>
            </a:extLst>
          </p:cNvPr>
          <p:cNvSpPr txBox="1"/>
          <p:nvPr/>
        </p:nvSpPr>
        <p:spPr>
          <a:xfrm>
            <a:off x="3653708" y="2530634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Informatique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F4E2650-AC1D-5A44-AB52-517A1242C0D7}"/>
              </a:ext>
            </a:extLst>
          </p:cNvPr>
          <p:cNvSpPr txBox="1"/>
          <p:nvPr/>
        </p:nvSpPr>
        <p:spPr>
          <a:xfrm>
            <a:off x="5255364" y="3554872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Economie</a:t>
            </a:r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D9B52D86-2732-6343-A0EB-9215DBA7296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2198" t="19887" r="26301" b="26540"/>
          <a:stretch/>
        </p:blipFill>
        <p:spPr>
          <a:xfrm>
            <a:off x="3592836" y="2848235"/>
            <a:ext cx="1748471" cy="1563717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AB854C64-B05E-6944-90E5-17B844D031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39711" y="250288"/>
            <a:ext cx="757579" cy="757579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B2F093C4-4FD2-4F43-A780-EAAA199B6447}"/>
              </a:ext>
            </a:extLst>
          </p:cNvPr>
          <p:cNvSpPr txBox="1"/>
          <p:nvPr/>
        </p:nvSpPr>
        <p:spPr>
          <a:xfrm>
            <a:off x="727403" y="1408453"/>
            <a:ext cx="2738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2">
                    <a:lumMod val="50000"/>
                    <a:lumOff val="50000"/>
                  </a:schemeClr>
                </a:solidFill>
              </a:rPr>
              <a:t>Eviter les fausses traces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DFB71266-3569-024F-97B0-AA912DFEB867}"/>
              </a:ext>
            </a:extLst>
          </p:cNvPr>
          <p:cNvSpPr txBox="1"/>
          <p:nvPr/>
        </p:nvSpPr>
        <p:spPr>
          <a:xfrm>
            <a:off x="3111005" y="4411952"/>
            <a:ext cx="2813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2">
                    <a:lumMod val="50000"/>
                    <a:lumOff val="50000"/>
                  </a:schemeClr>
                </a:solidFill>
              </a:rPr>
              <a:t>Acceptabilité des usagers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8DCF969-EAD3-2848-AF60-885744AD661D}"/>
              </a:ext>
            </a:extLst>
          </p:cNvPr>
          <p:cNvSpPr txBox="1"/>
          <p:nvPr/>
        </p:nvSpPr>
        <p:spPr>
          <a:xfrm>
            <a:off x="5856089" y="1408453"/>
            <a:ext cx="2929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2">
                    <a:lumMod val="50000"/>
                    <a:lumOff val="50000"/>
                  </a:schemeClr>
                </a:solidFill>
              </a:rPr>
              <a:t>Convaincre les partenaires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BC0F7E7C-082A-0F46-88F3-91F705F1EC2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7060" t="26776" r="5939" b="25042"/>
          <a:stretch/>
        </p:blipFill>
        <p:spPr>
          <a:xfrm>
            <a:off x="4233134" y="3463240"/>
            <a:ext cx="569332" cy="315305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2254D6AA-ED87-ED40-8560-A411C1EAEC0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49824" y="1981300"/>
            <a:ext cx="729336" cy="729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600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72;p15"/>
          <p:cNvSpPr txBox="1"/>
          <p:nvPr/>
        </p:nvSpPr>
        <p:spPr>
          <a:xfrm>
            <a:off x="381000" y="63499"/>
            <a:ext cx="8127900" cy="103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2400" dirty="0">
                <a:latin typeface="Calibri"/>
                <a:ea typeface="Calibri"/>
                <a:cs typeface="Calibri"/>
                <a:sym typeface="Calibri"/>
              </a:rPr>
              <a:t>Propriété intellectuelle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" name="Connecteur droit 9"/>
          <p:cNvCxnSpPr/>
          <p:nvPr/>
        </p:nvCxnSpPr>
        <p:spPr>
          <a:xfrm flipV="1">
            <a:off x="107504" y="843558"/>
            <a:ext cx="8820596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 1">
            <a:extLst>
              <a:ext uri="{FF2B5EF4-FFF2-40B4-BE49-F238E27FC236}">
                <a16:creationId xmlns:a16="http://schemas.microsoft.com/office/drawing/2014/main" id="{AF29A2C6-2017-C74C-A64D-2874BE3500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252843"/>
            <a:ext cx="3393641" cy="2398513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608D585-A7A5-364E-8BF2-395A1374B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B2E3-AEFF-48FE-B05D-D419A175EBC6}" type="slidenum">
              <a:rPr lang="fr-FR" smtClean="0"/>
              <a:t>7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D791F66-3B39-1643-AB11-A29608DC2F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4099" y="250288"/>
            <a:ext cx="757579" cy="757579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83A911E2-D33A-FE49-A2F8-9DE9A7D95C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7484" y="2032999"/>
            <a:ext cx="2857500" cy="8382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83244ADA-1DC3-8E44-B60B-A0BB65C37D07}"/>
              </a:ext>
            </a:extLst>
          </p:cNvPr>
          <p:cNvSpPr txBox="1"/>
          <p:nvPr/>
        </p:nvSpPr>
        <p:spPr>
          <a:xfrm>
            <a:off x="2563666" y="4311864"/>
            <a:ext cx="3762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comme toutes les crypto-monnaies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A4D4CAAE-D8E1-3F40-B558-5CE3E52111A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060" t="26776" r="5939" b="25042"/>
          <a:stretch/>
        </p:blipFill>
        <p:spPr>
          <a:xfrm>
            <a:off x="3514341" y="3232256"/>
            <a:ext cx="15135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47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72;p15"/>
          <p:cNvSpPr txBox="1"/>
          <p:nvPr/>
        </p:nvSpPr>
        <p:spPr>
          <a:xfrm>
            <a:off x="395536" y="63499"/>
            <a:ext cx="8127900" cy="103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fr-FR" sz="2400" dirty="0">
                <a:latin typeface="Calibri"/>
                <a:ea typeface="Calibri"/>
                <a:cs typeface="Calibri"/>
                <a:sym typeface="Calibri"/>
              </a:rPr>
              <a:t>Impact sociétal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Calibri"/>
                <a:ea typeface="Calibri"/>
                <a:cs typeface="Calibri"/>
                <a:sym typeface="Calibri"/>
              </a:rPr>
              <a:t>Innovation de rupture pour la Société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" name="Connecteur droit 9"/>
          <p:cNvCxnSpPr/>
          <p:nvPr/>
        </p:nvCxnSpPr>
        <p:spPr>
          <a:xfrm flipV="1">
            <a:off x="107504" y="843558"/>
            <a:ext cx="8820596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>
            <a:extLst>
              <a:ext uri="{FF2B5EF4-FFF2-40B4-BE49-F238E27FC236}">
                <a16:creationId xmlns:a16="http://schemas.microsoft.com/office/drawing/2014/main" id="{E85A04E8-1E01-9540-992B-FD31AD1C17E3}"/>
              </a:ext>
            </a:extLst>
          </p:cNvPr>
          <p:cNvSpPr txBox="1"/>
          <p:nvPr/>
        </p:nvSpPr>
        <p:spPr>
          <a:xfrm>
            <a:off x="469827" y="913547"/>
            <a:ext cx="20185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/>
              <a:t>EcoMobiCoin</a:t>
            </a:r>
            <a:endParaRPr lang="fr-FR" sz="2400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55F02D60-56B4-AC4D-A368-35A72437B1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029" y="1009416"/>
            <a:ext cx="2942219" cy="1197992"/>
          </a:xfrm>
          <a:prstGeom prst="rect">
            <a:avLst/>
          </a:prstGeom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603EA0FC-D32F-B143-B7C5-2E416361C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B2E3-AEFF-48FE-B05D-D419A175EBC6}" type="slidenum">
              <a:rPr lang="fr-FR" smtClean="0"/>
              <a:t>8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4DB2C66-2493-AC40-AE98-D2B6BF66FF11}"/>
              </a:ext>
            </a:extLst>
          </p:cNvPr>
          <p:cNvSpPr txBox="1"/>
          <p:nvPr/>
        </p:nvSpPr>
        <p:spPr>
          <a:xfrm>
            <a:off x="1965624" y="2356765"/>
            <a:ext cx="4802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Changement des comportements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6ACB9D00-2053-C74A-A33F-1BC766C294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377814" y="3182057"/>
            <a:ext cx="1199164" cy="1199164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6325927E-67BF-F24C-8A4C-B787EE7C07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1834" y="2921365"/>
            <a:ext cx="1411362" cy="1411362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4612E793-DBBB-0F45-A32A-A5F5C0BF4F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085" y="3239268"/>
            <a:ext cx="1099278" cy="1099278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C5315B8B-4E0F-6244-BBFF-0CC5FAE9A4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52217" y="3075786"/>
            <a:ext cx="1426243" cy="1426243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464A58BD-6276-B143-9919-C9303C8E69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67605" y="3186164"/>
            <a:ext cx="1267670" cy="1267670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B8D1F9F5-2C88-3744-8F4C-92BD581C39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67076" y="3155074"/>
            <a:ext cx="1267669" cy="1267669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444F05FE-CDCD-4A4D-8294-20020A4339F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13150" y="1275606"/>
            <a:ext cx="1912424" cy="1051200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2F9C9268-0D9C-9F4E-8CBE-4283A259B59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38914" y="251837"/>
            <a:ext cx="757579" cy="757579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E8C8EBCD-D191-124F-A6AC-FBE0C66E598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8664" y="1317181"/>
            <a:ext cx="1333491" cy="1333491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360A16E3-876D-4244-80CE-9D57E9552FAF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7060" t="26776" r="5939" b="25042"/>
          <a:stretch/>
        </p:blipFill>
        <p:spPr>
          <a:xfrm>
            <a:off x="6954791" y="2276086"/>
            <a:ext cx="1600704" cy="886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2782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72;p15"/>
          <p:cNvSpPr txBox="1"/>
          <p:nvPr/>
        </p:nvSpPr>
        <p:spPr>
          <a:xfrm>
            <a:off x="224420" y="38865"/>
            <a:ext cx="8127900" cy="103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fr-FR" sz="2400" dirty="0">
                <a:latin typeface="Calibri"/>
                <a:ea typeface="Calibri"/>
                <a:cs typeface="Calibri"/>
                <a:sym typeface="Calibri"/>
              </a:rPr>
              <a:t>Valorisation et business</a:t>
            </a:r>
          </a:p>
          <a:p>
            <a:r>
              <a:rPr lang="fr-FR" sz="1600" dirty="0"/>
              <a:t>Changement de la société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" name="Connecteur droit 9"/>
          <p:cNvCxnSpPr/>
          <p:nvPr/>
        </p:nvCxnSpPr>
        <p:spPr>
          <a:xfrm flipV="1">
            <a:off x="107504" y="843558"/>
            <a:ext cx="8820596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>
            <a:extLst>
              <a:ext uri="{FF2B5EF4-FFF2-40B4-BE49-F238E27FC236}">
                <a16:creationId xmlns:a16="http://schemas.microsoft.com/office/drawing/2014/main" id="{E85A04E8-1E01-9540-992B-FD31AD1C17E3}"/>
              </a:ext>
            </a:extLst>
          </p:cNvPr>
          <p:cNvSpPr txBox="1"/>
          <p:nvPr/>
        </p:nvSpPr>
        <p:spPr>
          <a:xfrm>
            <a:off x="251520" y="966865"/>
            <a:ext cx="20185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/>
              <a:t>EcoMobiCoin</a:t>
            </a:r>
            <a:endParaRPr lang="fr-FR" sz="2400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3140FD0-42CD-F549-B5EB-52D68320C8A2}"/>
              </a:ext>
            </a:extLst>
          </p:cNvPr>
          <p:cNvSpPr txBox="1"/>
          <p:nvPr/>
        </p:nvSpPr>
        <p:spPr>
          <a:xfrm>
            <a:off x="9318697" y="6439513"/>
            <a:ext cx="11468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Assurance 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603EA0FC-D32F-B143-B7C5-2E416361C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B2E3-AEFF-48FE-B05D-D419A175EBC6}" type="slidenum">
              <a:rPr lang="fr-FR" smtClean="0"/>
              <a:t>9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4DB2C66-2493-AC40-AE98-D2B6BF66FF11}"/>
              </a:ext>
            </a:extLst>
          </p:cNvPr>
          <p:cNvSpPr txBox="1"/>
          <p:nvPr/>
        </p:nvSpPr>
        <p:spPr>
          <a:xfrm>
            <a:off x="6676155" y="4404937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Santé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1C8920F-B405-B148-A9A9-220D6662FC1C}"/>
              </a:ext>
            </a:extLst>
          </p:cNvPr>
          <p:cNvSpPr txBox="1"/>
          <p:nvPr/>
        </p:nvSpPr>
        <p:spPr>
          <a:xfrm>
            <a:off x="11701430" y="6366836"/>
            <a:ext cx="660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TRUST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81D832D-2A69-884E-86A1-A73D8FC9C617}"/>
              </a:ext>
            </a:extLst>
          </p:cNvPr>
          <p:cNvSpPr txBox="1"/>
          <p:nvPr/>
        </p:nvSpPr>
        <p:spPr>
          <a:xfrm>
            <a:off x="6450915" y="2334270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Recyclage 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B58A01D4-7686-BC46-8180-F6D586FED46F}"/>
              </a:ext>
            </a:extLst>
          </p:cNvPr>
          <p:cNvSpPr txBox="1"/>
          <p:nvPr/>
        </p:nvSpPr>
        <p:spPr>
          <a:xfrm>
            <a:off x="360670" y="4115276"/>
            <a:ext cx="2018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Mobilité Transport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67695941-9E27-3446-AB35-0B52FDB997B2}"/>
              </a:ext>
            </a:extLst>
          </p:cNvPr>
          <p:cNvSpPr txBox="1"/>
          <p:nvPr/>
        </p:nvSpPr>
        <p:spPr>
          <a:xfrm>
            <a:off x="2885098" y="2039010"/>
            <a:ext cx="2172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Diversité Monétaire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FB804905-50B1-924E-B4AE-605FD4B0A3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477" y="2679346"/>
            <a:ext cx="1400528" cy="1400528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984CD6F9-67D7-DE42-BB2F-13A703BAA4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3171"/>
          <a:stretch/>
        </p:blipFill>
        <p:spPr>
          <a:xfrm>
            <a:off x="5741879" y="1160855"/>
            <a:ext cx="2660640" cy="978847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DA4D9F08-7DC7-5940-8AB4-903801CA8A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8635" y="3296306"/>
            <a:ext cx="1905000" cy="1066800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4D77B402-B111-414F-AC66-FACF10620D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1793" y="1076517"/>
            <a:ext cx="2159000" cy="939800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C767112D-C67A-974F-83E7-622851C80AB2}"/>
              </a:ext>
            </a:extLst>
          </p:cNvPr>
          <p:cNvSpPr txBox="1"/>
          <p:nvPr/>
        </p:nvSpPr>
        <p:spPr>
          <a:xfrm>
            <a:off x="3053781" y="4449242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Assurance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6CE80289-FEA7-FF47-9D3C-BF21D75E85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8293" y="3249575"/>
            <a:ext cx="2191248" cy="1088733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F017950B-D210-D747-9305-58F7C394919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060" t="26776" r="5939" b="25042"/>
          <a:stretch/>
        </p:blipFill>
        <p:spPr>
          <a:xfrm>
            <a:off x="4141175" y="2398585"/>
            <a:ext cx="1600704" cy="886497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8BA56D2D-2811-484D-92D4-7C6771C1C59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72400" y="244511"/>
            <a:ext cx="826229" cy="826229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22EB8E1A-360E-574F-89B8-840BDCC9F0A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7345" y="1361388"/>
            <a:ext cx="1157548" cy="115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530006"/>
      </p:ext>
    </p:extLst>
  </p:cSld>
  <p:clrMapOvr>
    <a:masterClrMapping/>
  </p:clrMapOvr>
</p:sld>
</file>

<file path=ppt/theme/theme1.xml><?xml version="1.0" encoding="utf-8"?>
<a:theme xmlns:a="http://schemas.openxmlformats.org/drawingml/2006/main" name="CNRS">
  <a:themeElements>
    <a:clrScheme name="CNRS">
      <a:dk1>
        <a:sysClr val="windowText" lastClr="000000"/>
      </a:dk1>
      <a:lt1>
        <a:srgbClr val="FFFFFF"/>
      </a:lt1>
      <a:dk2>
        <a:srgbClr val="5FBEDC"/>
      </a:dk2>
      <a:lt2>
        <a:srgbClr val="0C284B"/>
      </a:lt2>
      <a:accent1>
        <a:srgbClr val="0C284B"/>
      </a:accent1>
      <a:accent2>
        <a:srgbClr val="5FBEDC"/>
      </a:accent2>
      <a:accent3>
        <a:srgbClr val="4B6487"/>
      </a:accent3>
      <a:accent4>
        <a:srgbClr val="115596"/>
      </a:accent4>
      <a:accent5>
        <a:srgbClr val="0F69B4"/>
      </a:accent5>
      <a:accent6>
        <a:srgbClr val="3978BC"/>
      </a:accent6>
      <a:hlink>
        <a:srgbClr val="000000"/>
      </a:hlink>
      <a:folHlink>
        <a:srgbClr val="000000"/>
      </a:folHlink>
    </a:clrScheme>
    <a:fontScheme name="Arial Black - Arial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70A40E86A24154B814CF0FF2318376D" ma:contentTypeVersion="0" ma:contentTypeDescription="Crée un document." ma:contentTypeScope="" ma:versionID="3a4f8a3550a119e5095746a8310ab81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82a518d25f68732d39b21da5ad4a9a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61209BC-259C-4250-9DB8-95B1C1F5ABB5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CBFB7F4-8909-4EF1-ADC0-7366337A3E5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8A8EDC5-F054-42D5-8564-CB06C421771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CNRS</Template>
  <TotalTime>4628</TotalTime>
  <Words>306</Words>
  <Application>Microsoft Macintosh PowerPoint</Application>
  <PresentationFormat>Affichage à l'écran (16:9)</PresentationFormat>
  <Paragraphs>98</Paragraphs>
  <Slides>14</Slides>
  <Notes>2</Notes>
  <HiddenSlides>0</HiddenSlides>
  <MMClips>0</MMClips>
  <ScaleCrop>false</ScaleCrop>
  <HeadingPairs>
    <vt:vector size="8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9" baseType="lpstr">
      <vt:lpstr>Arial</vt:lpstr>
      <vt:lpstr>Arial Black</vt:lpstr>
      <vt:lpstr>Calibri</vt:lpstr>
      <vt:lpstr>CNRS</vt:lpstr>
      <vt:lpstr>Feuille de calcul Microsoft Excel</vt:lpstr>
      <vt:lpstr>EcoMOBICOIN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>CNRS</Manager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Centre national de la recherche scientifique</dc:title>
  <dc:subject>CNRS</dc:subject>
  <dc:creator>Microsoft Office User</dc:creator>
  <cp:lastModifiedBy>Pascal Lafourcade</cp:lastModifiedBy>
  <cp:revision>223</cp:revision>
  <dcterms:created xsi:type="dcterms:W3CDTF">2019-01-17T12:19:15Z</dcterms:created>
  <dcterms:modified xsi:type="dcterms:W3CDTF">2022-03-04T16:30:57Z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0x010100A70A40E86A24154B814CF0FF2318376D</vt:lpwstr>
  </property>
</Properties>
</file>